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9"/>
  </p:notesMasterIdLst>
  <p:handoutMasterIdLst>
    <p:handoutMasterId r:id="rId20"/>
  </p:handoutMasterIdLst>
  <p:sldIdLst>
    <p:sldId id="283" r:id="rId2"/>
    <p:sldId id="273" r:id="rId3"/>
    <p:sldId id="395" r:id="rId4"/>
    <p:sldId id="278" r:id="rId5"/>
    <p:sldId id="2586" r:id="rId6"/>
    <p:sldId id="393" r:id="rId7"/>
    <p:sldId id="2587" r:id="rId8"/>
    <p:sldId id="2575" r:id="rId9"/>
    <p:sldId id="2588" r:id="rId10"/>
    <p:sldId id="2592" r:id="rId11"/>
    <p:sldId id="2593" r:id="rId12"/>
    <p:sldId id="2589" r:id="rId13"/>
    <p:sldId id="2590" r:id="rId14"/>
    <p:sldId id="2591" r:id="rId15"/>
    <p:sldId id="2594" r:id="rId16"/>
    <p:sldId id="2577" r:id="rId17"/>
    <p:sldId id="259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20"/>
      </p:cViewPr>
      <p:guideLst>
        <p:guide orient="horz" pos="2160"/>
        <p:guide pos="3840"/>
      </p:guideLst>
    </p:cSldViewPr>
  </p:slideViewPr>
  <p:notesTextViewPr>
    <p:cViewPr>
      <p:scale>
        <a:sx n="3" d="2"/>
        <a:sy n="3" d="2"/>
      </p:scale>
      <p:origin x="0" y="0"/>
    </p:cViewPr>
  </p:notesTextViewPr>
  <p:notesViewPr>
    <p:cSldViewPr snapToGrid="0">
      <p:cViewPr varScale="1">
        <p:scale>
          <a:sx n="87" d="100"/>
          <a:sy n="87" d="100"/>
        </p:scale>
        <p:origin x="302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F69B0F-2D4C-4D95-8A5F-3C1EAAA2B11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2B243A37-D025-4FE4-97C2-860DFBC3AC79}">
      <dgm:prSet/>
      <dgm:spPr/>
      <dgm:t>
        <a:bodyPr/>
        <a:lstStyle/>
        <a:p>
          <a:r>
            <a:rPr lang="en-US" dirty="0">
              <a:latin typeface="Times New Roman" panose="02020603050405020304" pitchFamily="18" charset="0"/>
              <a:cs typeface="Times New Roman" panose="02020603050405020304" pitchFamily="18" charset="0"/>
            </a:rPr>
            <a:t>Please use the Q&amp;A to ask questions, we may not see questions asked in the chat section</a:t>
          </a:r>
        </a:p>
      </dgm:t>
    </dgm:pt>
    <dgm:pt modelId="{BADEB38F-AC04-40E1-AB96-8EF654C4A446}" type="parTrans" cxnId="{AECFCB11-30D0-4A39-8D97-94B306B6895D}">
      <dgm:prSet/>
      <dgm:spPr/>
      <dgm:t>
        <a:bodyPr/>
        <a:lstStyle/>
        <a:p>
          <a:endParaRPr lang="en-US"/>
        </a:p>
      </dgm:t>
    </dgm:pt>
    <dgm:pt modelId="{801BD848-CDF8-4C64-A373-DDDE49D3F7E8}" type="sibTrans" cxnId="{AECFCB11-30D0-4A39-8D97-94B306B6895D}">
      <dgm:prSet/>
      <dgm:spPr/>
      <dgm:t>
        <a:bodyPr/>
        <a:lstStyle/>
        <a:p>
          <a:endParaRPr lang="en-US"/>
        </a:p>
      </dgm:t>
    </dgm:pt>
    <dgm:pt modelId="{BD3D5B14-FB50-43B1-A523-C2030C16FE45}">
      <dgm:prSet/>
      <dgm:spPr/>
      <dgm:t>
        <a:bodyPr/>
        <a:lstStyle/>
        <a:p>
          <a:r>
            <a:rPr lang="en-US" dirty="0">
              <a:latin typeface="Times New Roman" panose="02020603050405020304" pitchFamily="18" charset="0"/>
              <a:cs typeface="Times New Roman" panose="02020603050405020304" pitchFamily="18" charset="0"/>
            </a:rPr>
            <a:t>We will email the slides to all participants after the Presentation.  Other presentation materials can be downloaded from the webinar.</a:t>
          </a:r>
        </a:p>
      </dgm:t>
    </dgm:pt>
    <dgm:pt modelId="{FA759224-62BC-49BB-BC39-7C882AD16E84}" type="parTrans" cxnId="{B5018544-B1B2-45BA-8BFE-2F018BCBB7AD}">
      <dgm:prSet/>
      <dgm:spPr/>
      <dgm:t>
        <a:bodyPr/>
        <a:lstStyle/>
        <a:p>
          <a:endParaRPr lang="en-US"/>
        </a:p>
      </dgm:t>
    </dgm:pt>
    <dgm:pt modelId="{46382F37-5129-4D30-80BA-1416F4D7E52B}" type="sibTrans" cxnId="{B5018544-B1B2-45BA-8BFE-2F018BCBB7AD}">
      <dgm:prSet/>
      <dgm:spPr/>
      <dgm:t>
        <a:bodyPr/>
        <a:lstStyle/>
        <a:p>
          <a:endParaRPr lang="en-US"/>
        </a:p>
      </dgm:t>
    </dgm:pt>
    <dgm:pt modelId="{2C76ACC3-6BB9-43FD-B324-83AD5F35043F}">
      <dgm:prSet/>
      <dgm:spPr/>
      <dgm:t>
        <a:bodyPr/>
        <a:lstStyle/>
        <a:p>
          <a:r>
            <a:rPr lang="en-US" dirty="0">
              <a:latin typeface="Times New Roman" panose="02020603050405020304" pitchFamily="18" charset="0"/>
              <a:cs typeface="Times New Roman" panose="02020603050405020304" pitchFamily="18" charset="0"/>
            </a:rPr>
            <a:t>Information is added and changed almost daily.  Please refer to our website at www.brinkersimpsoncares.com for the most currently available information.</a:t>
          </a:r>
        </a:p>
      </dgm:t>
    </dgm:pt>
    <dgm:pt modelId="{60FB4A7B-E3C6-46B9-9950-730C7987050A}" type="parTrans" cxnId="{63B66037-886F-4C38-B70F-85D3422D174B}">
      <dgm:prSet/>
      <dgm:spPr/>
      <dgm:t>
        <a:bodyPr/>
        <a:lstStyle/>
        <a:p>
          <a:endParaRPr lang="en-US"/>
        </a:p>
      </dgm:t>
    </dgm:pt>
    <dgm:pt modelId="{4CD22AFE-BC7A-4A49-B2A0-344AA5FD264C}" type="sibTrans" cxnId="{63B66037-886F-4C38-B70F-85D3422D174B}">
      <dgm:prSet/>
      <dgm:spPr/>
      <dgm:t>
        <a:bodyPr/>
        <a:lstStyle/>
        <a:p>
          <a:endParaRPr lang="en-US"/>
        </a:p>
      </dgm:t>
    </dgm:pt>
    <dgm:pt modelId="{74E0394B-A0D3-4190-B267-6D2CFE30DA34}" type="pres">
      <dgm:prSet presAssocID="{41F69B0F-2D4C-4D95-8A5F-3C1EAAA2B111}" presName="vert0" presStyleCnt="0">
        <dgm:presLayoutVars>
          <dgm:dir/>
          <dgm:animOne val="branch"/>
          <dgm:animLvl val="lvl"/>
        </dgm:presLayoutVars>
      </dgm:prSet>
      <dgm:spPr/>
    </dgm:pt>
    <dgm:pt modelId="{331F17AC-BCCF-4A03-BF39-16B841EBBCC4}" type="pres">
      <dgm:prSet presAssocID="{2B243A37-D025-4FE4-97C2-860DFBC3AC79}" presName="thickLine" presStyleLbl="alignNode1" presStyleIdx="0" presStyleCnt="3"/>
      <dgm:spPr/>
    </dgm:pt>
    <dgm:pt modelId="{97C7CD90-B281-459B-B388-1AE89338F8E7}" type="pres">
      <dgm:prSet presAssocID="{2B243A37-D025-4FE4-97C2-860DFBC3AC79}" presName="horz1" presStyleCnt="0"/>
      <dgm:spPr/>
    </dgm:pt>
    <dgm:pt modelId="{65440FA2-8143-4D73-9A03-80ADDA9E9D9A}" type="pres">
      <dgm:prSet presAssocID="{2B243A37-D025-4FE4-97C2-860DFBC3AC79}" presName="tx1" presStyleLbl="revTx" presStyleIdx="0" presStyleCnt="3" custScaleX="500000"/>
      <dgm:spPr/>
    </dgm:pt>
    <dgm:pt modelId="{FEAA7FF1-147A-4140-9E5C-72047B974F77}" type="pres">
      <dgm:prSet presAssocID="{2B243A37-D025-4FE4-97C2-860DFBC3AC79}" presName="vert1" presStyleCnt="0"/>
      <dgm:spPr/>
    </dgm:pt>
    <dgm:pt modelId="{E6A541FB-EA76-4E0D-ADB5-B2C18A42A6AC}" type="pres">
      <dgm:prSet presAssocID="{BD3D5B14-FB50-43B1-A523-C2030C16FE45}" presName="thickLine" presStyleLbl="alignNode1" presStyleIdx="1" presStyleCnt="3"/>
      <dgm:spPr/>
    </dgm:pt>
    <dgm:pt modelId="{77D8144D-6F03-4792-9A08-F0313A95C8FE}" type="pres">
      <dgm:prSet presAssocID="{BD3D5B14-FB50-43B1-A523-C2030C16FE45}" presName="horz1" presStyleCnt="0"/>
      <dgm:spPr/>
    </dgm:pt>
    <dgm:pt modelId="{5E4C7C67-C2B5-4E01-9378-E8FDE7F88730}" type="pres">
      <dgm:prSet presAssocID="{BD3D5B14-FB50-43B1-A523-C2030C16FE45}" presName="tx1" presStyleLbl="revTx" presStyleIdx="1" presStyleCnt="3" custScaleX="500000"/>
      <dgm:spPr/>
    </dgm:pt>
    <dgm:pt modelId="{E97CDD65-E419-44AC-A73A-DFA0FE9C954B}" type="pres">
      <dgm:prSet presAssocID="{BD3D5B14-FB50-43B1-A523-C2030C16FE45}" presName="vert1" presStyleCnt="0"/>
      <dgm:spPr/>
    </dgm:pt>
    <dgm:pt modelId="{7FC07600-A296-4D56-ACF7-90DC3304D8CA}" type="pres">
      <dgm:prSet presAssocID="{2C76ACC3-6BB9-43FD-B324-83AD5F35043F}" presName="thickLine" presStyleLbl="alignNode1" presStyleIdx="2" presStyleCnt="3"/>
      <dgm:spPr/>
    </dgm:pt>
    <dgm:pt modelId="{78681880-5D00-4A64-8950-13D7623C2F66}" type="pres">
      <dgm:prSet presAssocID="{2C76ACC3-6BB9-43FD-B324-83AD5F35043F}" presName="horz1" presStyleCnt="0"/>
      <dgm:spPr/>
    </dgm:pt>
    <dgm:pt modelId="{13B0B6C3-E9AE-4180-8126-9A6650604FF2}" type="pres">
      <dgm:prSet presAssocID="{2C76ACC3-6BB9-43FD-B324-83AD5F35043F}" presName="tx1" presStyleLbl="revTx" presStyleIdx="2" presStyleCnt="3" custLinFactNeighborX="-6829" custLinFactNeighborY="2241"/>
      <dgm:spPr/>
    </dgm:pt>
    <dgm:pt modelId="{D290BBDB-9B99-4693-9FA1-938FE3CF4193}" type="pres">
      <dgm:prSet presAssocID="{2C76ACC3-6BB9-43FD-B324-83AD5F35043F}" presName="vert1" presStyleCnt="0"/>
      <dgm:spPr/>
    </dgm:pt>
  </dgm:ptLst>
  <dgm:cxnLst>
    <dgm:cxn modelId="{AECFCB11-30D0-4A39-8D97-94B306B6895D}" srcId="{41F69B0F-2D4C-4D95-8A5F-3C1EAAA2B111}" destId="{2B243A37-D025-4FE4-97C2-860DFBC3AC79}" srcOrd="0" destOrd="0" parTransId="{BADEB38F-AC04-40E1-AB96-8EF654C4A446}" sibTransId="{801BD848-CDF8-4C64-A373-DDDE49D3F7E8}"/>
    <dgm:cxn modelId="{40C31E12-AEAC-41A1-8D74-2E21594D8720}" type="presOf" srcId="{41F69B0F-2D4C-4D95-8A5F-3C1EAAA2B111}" destId="{74E0394B-A0D3-4190-B267-6D2CFE30DA34}" srcOrd="0" destOrd="0" presId="urn:microsoft.com/office/officeart/2008/layout/LinedList"/>
    <dgm:cxn modelId="{1C00DA1F-EB53-427C-A502-0BB04F80A705}" type="presOf" srcId="{2C76ACC3-6BB9-43FD-B324-83AD5F35043F}" destId="{13B0B6C3-E9AE-4180-8126-9A6650604FF2}" srcOrd="0" destOrd="0" presId="urn:microsoft.com/office/officeart/2008/layout/LinedList"/>
    <dgm:cxn modelId="{0C84A02D-2030-4EAD-ABE6-1F32526150A4}" type="presOf" srcId="{BD3D5B14-FB50-43B1-A523-C2030C16FE45}" destId="{5E4C7C67-C2B5-4E01-9378-E8FDE7F88730}" srcOrd="0" destOrd="0" presId="urn:microsoft.com/office/officeart/2008/layout/LinedList"/>
    <dgm:cxn modelId="{63B66037-886F-4C38-B70F-85D3422D174B}" srcId="{41F69B0F-2D4C-4D95-8A5F-3C1EAAA2B111}" destId="{2C76ACC3-6BB9-43FD-B324-83AD5F35043F}" srcOrd="2" destOrd="0" parTransId="{60FB4A7B-E3C6-46B9-9950-730C7987050A}" sibTransId="{4CD22AFE-BC7A-4A49-B2A0-344AA5FD264C}"/>
    <dgm:cxn modelId="{B5018544-B1B2-45BA-8BFE-2F018BCBB7AD}" srcId="{41F69B0F-2D4C-4D95-8A5F-3C1EAAA2B111}" destId="{BD3D5B14-FB50-43B1-A523-C2030C16FE45}" srcOrd="1" destOrd="0" parTransId="{FA759224-62BC-49BB-BC39-7C882AD16E84}" sibTransId="{46382F37-5129-4D30-80BA-1416F4D7E52B}"/>
    <dgm:cxn modelId="{C3DD3CA7-EA33-4803-8649-D53C6A3BC48A}" type="presOf" srcId="{2B243A37-D025-4FE4-97C2-860DFBC3AC79}" destId="{65440FA2-8143-4D73-9A03-80ADDA9E9D9A}" srcOrd="0" destOrd="0" presId="urn:microsoft.com/office/officeart/2008/layout/LinedList"/>
    <dgm:cxn modelId="{C40E8B63-C865-4FD7-B70E-90081F99ECF5}" type="presParOf" srcId="{74E0394B-A0D3-4190-B267-6D2CFE30DA34}" destId="{331F17AC-BCCF-4A03-BF39-16B841EBBCC4}" srcOrd="0" destOrd="0" presId="urn:microsoft.com/office/officeart/2008/layout/LinedList"/>
    <dgm:cxn modelId="{4E0E5258-A8EF-4640-BCF0-861D72DECB81}" type="presParOf" srcId="{74E0394B-A0D3-4190-B267-6D2CFE30DA34}" destId="{97C7CD90-B281-459B-B388-1AE89338F8E7}" srcOrd="1" destOrd="0" presId="urn:microsoft.com/office/officeart/2008/layout/LinedList"/>
    <dgm:cxn modelId="{30F2D369-8792-41E9-80D7-C3047FE7F5A2}" type="presParOf" srcId="{97C7CD90-B281-459B-B388-1AE89338F8E7}" destId="{65440FA2-8143-4D73-9A03-80ADDA9E9D9A}" srcOrd="0" destOrd="0" presId="urn:microsoft.com/office/officeart/2008/layout/LinedList"/>
    <dgm:cxn modelId="{93265988-330E-4647-99E3-15A4AF604BFA}" type="presParOf" srcId="{97C7CD90-B281-459B-B388-1AE89338F8E7}" destId="{FEAA7FF1-147A-4140-9E5C-72047B974F77}" srcOrd="1" destOrd="0" presId="urn:microsoft.com/office/officeart/2008/layout/LinedList"/>
    <dgm:cxn modelId="{4B6EE3B1-D761-4DC9-A6D4-1E69A46F6102}" type="presParOf" srcId="{74E0394B-A0D3-4190-B267-6D2CFE30DA34}" destId="{E6A541FB-EA76-4E0D-ADB5-B2C18A42A6AC}" srcOrd="2" destOrd="0" presId="urn:microsoft.com/office/officeart/2008/layout/LinedList"/>
    <dgm:cxn modelId="{00475206-93B9-42BC-8034-40D1D730476B}" type="presParOf" srcId="{74E0394B-A0D3-4190-B267-6D2CFE30DA34}" destId="{77D8144D-6F03-4792-9A08-F0313A95C8FE}" srcOrd="3" destOrd="0" presId="urn:microsoft.com/office/officeart/2008/layout/LinedList"/>
    <dgm:cxn modelId="{FA94898E-2F29-4FE8-8FEF-B1F8A86C9FBA}" type="presParOf" srcId="{77D8144D-6F03-4792-9A08-F0313A95C8FE}" destId="{5E4C7C67-C2B5-4E01-9378-E8FDE7F88730}" srcOrd="0" destOrd="0" presId="urn:microsoft.com/office/officeart/2008/layout/LinedList"/>
    <dgm:cxn modelId="{2A6E6C74-364F-406B-A1AA-84C7E382E3D4}" type="presParOf" srcId="{77D8144D-6F03-4792-9A08-F0313A95C8FE}" destId="{E97CDD65-E419-44AC-A73A-DFA0FE9C954B}" srcOrd="1" destOrd="0" presId="urn:microsoft.com/office/officeart/2008/layout/LinedList"/>
    <dgm:cxn modelId="{3AB7D1DE-3E0D-473E-BF95-7A3D7B1A7DE1}" type="presParOf" srcId="{74E0394B-A0D3-4190-B267-6D2CFE30DA34}" destId="{7FC07600-A296-4D56-ACF7-90DC3304D8CA}" srcOrd="4" destOrd="0" presId="urn:microsoft.com/office/officeart/2008/layout/LinedList"/>
    <dgm:cxn modelId="{0A43D1E2-BC0C-4CB7-803C-190E5D9A374E}" type="presParOf" srcId="{74E0394B-A0D3-4190-B267-6D2CFE30DA34}" destId="{78681880-5D00-4A64-8950-13D7623C2F66}" srcOrd="5" destOrd="0" presId="urn:microsoft.com/office/officeart/2008/layout/LinedList"/>
    <dgm:cxn modelId="{A8D1A5D5-9FAA-4100-B94D-27E2A3AE0328}" type="presParOf" srcId="{78681880-5D00-4A64-8950-13D7623C2F66}" destId="{13B0B6C3-E9AE-4180-8126-9A6650604FF2}" srcOrd="0" destOrd="0" presId="urn:microsoft.com/office/officeart/2008/layout/LinedList"/>
    <dgm:cxn modelId="{B3481CE6-2678-4AF8-BCA2-3CA334FEC194}" type="presParOf" srcId="{78681880-5D00-4A64-8950-13D7623C2F66}" destId="{D290BBDB-9B99-4693-9FA1-938FE3CF419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416B38-5EBE-4965-AB3A-4719D21639C8}"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DDC0AB0-ABF5-4022-AE69-4B1461219CBB}">
      <dgm:prSet/>
      <dgm:spPr/>
      <dgm:t>
        <a:bodyPr/>
        <a:lstStyle/>
        <a:p>
          <a:r>
            <a:rPr lang="en-US" dirty="0">
              <a:latin typeface="Times New Roman" panose="02020603050405020304" pitchFamily="18" charset="0"/>
              <a:cs typeface="Times New Roman" panose="02020603050405020304" pitchFamily="18" charset="0"/>
            </a:rPr>
            <a:t>Paycheck Protection Program – Update, Outlook &amp; Strategy</a:t>
          </a:r>
        </a:p>
      </dgm:t>
    </dgm:pt>
    <dgm:pt modelId="{699B808F-57D4-41A6-B80C-A66685B3ADBE}" type="parTrans" cxnId="{32789BA0-2F4F-492F-A0E3-D03184607BDE}">
      <dgm:prSet/>
      <dgm:spPr/>
      <dgm:t>
        <a:bodyPr/>
        <a:lstStyle/>
        <a:p>
          <a:endParaRPr lang="en-US"/>
        </a:p>
      </dgm:t>
    </dgm:pt>
    <dgm:pt modelId="{513CE160-FE00-4966-AE7B-F65F55C9FE1E}" type="sibTrans" cxnId="{32789BA0-2F4F-492F-A0E3-D03184607BDE}">
      <dgm:prSet/>
      <dgm:spPr/>
      <dgm:t>
        <a:bodyPr/>
        <a:lstStyle/>
        <a:p>
          <a:endParaRPr lang="en-US"/>
        </a:p>
      </dgm:t>
    </dgm:pt>
    <dgm:pt modelId="{4367960B-6F3F-42E2-B866-A586585BD769}">
      <dgm:prSet/>
      <dgm:spPr/>
      <dgm:t>
        <a:bodyPr/>
        <a:lstStyle/>
        <a:p>
          <a:r>
            <a:rPr lang="en-US" dirty="0">
              <a:latin typeface="Times New Roman" panose="02020603050405020304" pitchFamily="18" charset="0"/>
              <a:cs typeface="Times New Roman" panose="02020603050405020304" pitchFamily="18" charset="0"/>
            </a:rPr>
            <a:t>Economic Injury Disaster Loan (EIDL) - update</a:t>
          </a:r>
        </a:p>
      </dgm:t>
    </dgm:pt>
    <dgm:pt modelId="{557D2B27-4BC3-4ABC-BDAF-4FF1A4BA2B1F}" type="parTrans" cxnId="{552EA44B-3775-4929-94DF-A7BCABB19BD2}">
      <dgm:prSet/>
      <dgm:spPr/>
      <dgm:t>
        <a:bodyPr/>
        <a:lstStyle/>
        <a:p>
          <a:endParaRPr lang="en-US"/>
        </a:p>
      </dgm:t>
    </dgm:pt>
    <dgm:pt modelId="{08779CA2-AA42-4154-9A33-598B3FFB6AF2}" type="sibTrans" cxnId="{552EA44B-3775-4929-94DF-A7BCABB19BD2}">
      <dgm:prSet/>
      <dgm:spPr/>
      <dgm:t>
        <a:bodyPr/>
        <a:lstStyle/>
        <a:p>
          <a:endParaRPr lang="en-US"/>
        </a:p>
      </dgm:t>
    </dgm:pt>
    <dgm:pt modelId="{7383112B-D26E-494C-8F50-F9A7CB453021}">
      <dgm:prSet/>
      <dgm:spPr/>
      <dgm:t>
        <a:bodyPr/>
        <a:lstStyle/>
        <a:p>
          <a:r>
            <a:rPr lang="en-US" dirty="0">
              <a:latin typeface="Times New Roman" panose="02020603050405020304" pitchFamily="18" charset="0"/>
              <a:cs typeface="Times New Roman" panose="02020603050405020304" pitchFamily="18" charset="0"/>
            </a:rPr>
            <a:t>Main Street Lending Program – Overview and information</a:t>
          </a:r>
        </a:p>
      </dgm:t>
    </dgm:pt>
    <dgm:pt modelId="{47591732-198A-4282-946E-378DE6DD6498}" type="parTrans" cxnId="{143E0951-FFA0-4202-A04E-589A4C73979B}">
      <dgm:prSet/>
      <dgm:spPr/>
      <dgm:t>
        <a:bodyPr/>
        <a:lstStyle/>
        <a:p>
          <a:endParaRPr lang="en-US"/>
        </a:p>
      </dgm:t>
    </dgm:pt>
    <dgm:pt modelId="{ED930EDD-F0CF-45FB-BDB2-B18142990645}" type="sibTrans" cxnId="{143E0951-FFA0-4202-A04E-589A4C73979B}">
      <dgm:prSet/>
      <dgm:spPr/>
      <dgm:t>
        <a:bodyPr/>
        <a:lstStyle/>
        <a:p>
          <a:endParaRPr lang="en-US"/>
        </a:p>
      </dgm:t>
    </dgm:pt>
    <dgm:pt modelId="{4ECE2012-A0F4-4E2E-B41E-DA334A501A9C}">
      <dgm:prSet phldrT="[Text]"/>
      <dgm:spPr/>
      <dgm:t>
        <a:bodyPr/>
        <a:lstStyle/>
        <a:p>
          <a:r>
            <a:rPr lang="en-US" dirty="0">
              <a:latin typeface="Times New Roman" panose="02020603050405020304" pitchFamily="18" charset="0"/>
              <a:cs typeface="Times New Roman" panose="02020603050405020304" pitchFamily="18" charset="0"/>
            </a:rPr>
            <a:t>Q &amp; A</a:t>
          </a:r>
        </a:p>
      </dgm:t>
    </dgm:pt>
    <dgm:pt modelId="{428E5E4A-DBD6-43F7-8D0A-BE2CB5842659}" type="parTrans" cxnId="{C1C8850E-2637-4301-A05D-44848767E9DC}">
      <dgm:prSet/>
      <dgm:spPr/>
      <dgm:t>
        <a:bodyPr/>
        <a:lstStyle/>
        <a:p>
          <a:endParaRPr lang="en-US"/>
        </a:p>
      </dgm:t>
    </dgm:pt>
    <dgm:pt modelId="{FD8EEC05-9BD2-4455-B3CB-53F909F0077E}" type="sibTrans" cxnId="{C1C8850E-2637-4301-A05D-44848767E9DC}">
      <dgm:prSet/>
      <dgm:spPr/>
      <dgm:t>
        <a:bodyPr/>
        <a:lstStyle/>
        <a:p>
          <a:endParaRPr lang="en-US"/>
        </a:p>
      </dgm:t>
    </dgm:pt>
    <dgm:pt modelId="{50ABC4D5-7330-464E-8419-46EE5889F1F1}">
      <dgm:prSet/>
      <dgm:spPr/>
      <dgm:t>
        <a:bodyPr/>
        <a:lstStyle/>
        <a:p>
          <a:r>
            <a:rPr lang="en-US" dirty="0">
              <a:latin typeface="Times New Roman" panose="02020603050405020304" pitchFamily="18" charset="0"/>
              <a:cs typeface="Times New Roman" panose="02020603050405020304" pitchFamily="18" charset="0"/>
            </a:rPr>
            <a:t>Overview of COVID19 Lending Programs </a:t>
          </a:r>
        </a:p>
      </dgm:t>
    </dgm:pt>
    <dgm:pt modelId="{C4727B90-0ED9-497A-8B98-6F5A2997FB66}" type="parTrans" cxnId="{61E13D00-AE17-4E1C-A78F-C874612EDA4E}">
      <dgm:prSet/>
      <dgm:spPr/>
      <dgm:t>
        <a:bodyPr/>
        <a:lstStyle/>
        <a:p>
          <a:endParaRPr lang="en-US"/>
        </a:p>
      </dgm:t>
    </dgm:pt>
    <dgm:pt modelId="{6FA5D3E1-6CAD-4367-8562-8AEE352655DD}" type="sibTrans" cxnId="{61E13D00-AE17-4E1C-A78F-C874612EDA4E}">
      <dgm:prSet/>
      <dgm:spPr/>
      <dgm:t>
        <a:bodyPr/>
        <a:lstStyle/>
        <a:p>
          <a:endParaRPr lang="en-US"/>
        </a:p>
      </dgm:t>
    </dgm:pt>
    <dgm:pt modelId="{01FED3FA-EEBC-4D7A-8A44-374FF87375A6}" type="pres">
      <dgm:prSet presAssocID="{D8416B38-5EBE-4965-AB3A-4719D21639C8}" presName="linear" presStyleCnt="0">
        <dgm:presLayoutVars>
          <dgm:animLvl val="lvl"/>
          <dgm:resizeHandles val="exact"/>
        </dgm:presLayoutVars>
      </dgm:prSet>
      <dgm:spPr/>
    </dgm:pt>
    <dgm:pt modelId="{65E269C5-7EE1-4367-9A47-C854A4F184F1}" type="pres">
      <dgm:prSet presAssocID="{50ABC4D5-7330-464E-8419-46EE5889F1F1}" presName="parentText" presStyleLbl="node1" presStyleIdx="0" presStyleCnt="5">
        <dgm:presLayoutVars>
          <dgm:chMax val="0"/>
          <dgm:bulletEnabled val="1"/>
        </dgm:presLayoutVars>
      </dgm:prSet>
      <dgm:spPr/>
    </dgm:pt>
    <dgm:pt modelId="{FA7D7D9D-D378-4A43-B058-EDED6418AEB7}" type="pres">
      <dgm:prSet presAssocID="{6FA5D3E1-6CAD-4367-8562-8AEE352655DD}" presName="spacer" presStyleCnt="0"/>
      <dgm:spPr/>
    </dgm:pt>
    <dgm:pt modelId="{9A9616BC-BAC8-480C-A933-1FC89063505F}" type="pres">
      <dgm:prSet presAssocID="{4367960B-6F3F-42E2-B866-A586585BD769}" presName="parentText" presStyleLbl="node1" presStyleIdx="1" presStyleCnt="5">
        <dgm:presLayoutVars>
          <dgm:chMax val="0"/>
          <dgm:bulletEnabled val="1"/>
        </dgm:presLayoutVars>
      </dgm:prSet>
      <dgm:spPr/>
    </dgm:pt>
    <dgm:pt modelId="{8AE6F2E7-CF2B-49B5-BED1-A8FC39D1AAFF}" type="pres">
      <dgm:prSet presAssocID="{08779CA2-AA42-4154-9A33-598B3FFB6AF2}" presName="spacer" presStyleCnt="0"/>
      <dgm:spPr/>
    </dgm:pt>
    <dgm:pt modelId="{4F1ED0C2-C9DD-4A65-9E1E-ED89C8C9EF3C}" type="pres">
      <dgm:prSet presAssocID="{ADDC0AB0-ABF5-4022-AE69-4B1461219CBB}" presName="parentText" presStyleLbl="node1" presStyleIdx="2" presStyleCnt="5">
        <dgm:presLayoutVars>
          <dgm:chMax val="0"/>
          <dgm:bulletEnabled val="1"/>
        </dgm:presLayoutVars>
      </dgm:prSet>
      <dgm:spPr/>
    </dgm:pt>
    <dgm:pt modelId="{3A190FD6-6DD7-4ED7-8EA5-213D51A9A1CE}" type="pres">
      <dgm:prSet presAssocID="{513CE160-FE00-4966-AE7B-F65F55C9FE1E}" presName="spacer" presStyleCnt="0"/>
      <dgm:spPr/>
    </dgm:pt>
    <dgm:pt modelId="{D68AAD51-D41F-4145-83C5-870799CA70AB}" type="pres">
      <dgm:prSet presAssocID="{7383112B-D26E-494C-8F50-F9A7CB453021}" presName="parentText" presStyleLbl="node1" presStyleIdx="3" presStyleCnt="5" custLinFactNeighborX="-29583" custLinFactNeighborY="-19139">
        <dgm:presLayoutVars>
          <dgm:chMax val="0"/>
          <dgm:bulletEnabled val="1"/>
        </dgm:presLayoutVars>
      </dgm:prSet>
      <dgm:spPr/>
    </dgm:pt>
    <dgm:pt modelId="{98325EB8-C8E9-4119-8872-59033FCC5DBE}" type="pres">
      <dgm:prSet presAssocID="{ED930EDD-F0CF-45FB-BDB2-B18142990645}" presName="spacer" presStyleCnt="0"/>
      <dgm:spPr/>
    </dgm:pt>
    <dgm:pt modelId="{A8D246A8-F623-4585-BDA6-A9F32968B490}" type="pres">
      <dgm:prSet presAssocID="{4ECE2012-A0F4-4E2E-B41E-DA334A501A9C}" presName="parentText" presStyleLbl="node1" presStyleIdx="4" presStyleCnt="5">
        <dgm:presLayoutVars>
          <dgm:chMax val="0"/>
          <dgm:bulletEnabled val="1"/>
        </dgm:presLayoutVars>
      </dgm:prSet>
      <dgm:spPr/>
    </dgm:pt>
  </dgm:ptLst>
  <dgm:cxnLst>
    <dgm:cxn modelId="{61E13D00-AE17-4E1C-A78F-C874612EDA4E}" srcId="{D8416B38-5EBE-4965-AB3A-4719D21639C8}" destId="{50ABC4D5-7330-464E-8419-46EE5889F1F1}" srcOrd="0" destOrd="0" parTransId="{C4727B90-0ED9-497A-8B98-6F5A2997FB66}" sibTransId="{6FA5D3E1-6CAD-4367-8562-8AEE352655DD}"/>
    <dgm:cxn modelId="{2A7CA70D-42EA-4F04-9B80-2098616E66DF}" type="presOf" srcId="{ADDC0AB0-ABF5-4022-AE69-4B1461219CBB}" destId="{4F1ED0C2-C9DD-4A65-9E1E-ED89C8C9EF3C}" srcOrd="0" destOrd="0" presId="urn:microsoft.com/office/officeart/2005/8/layout/vList2"/>
    <dgm:cxn modelId="{C1C8850E-2637-4301-A05D-44848767E9DC}" srcId="{D8416B38-5EBE-4965-AB3A-4719D21639C8}" destId="{4ECE2012-A0F4-4E2E-B41E-DA334A501A9C}" srcOrd="4" destOrd="0" parTransId="{428E5E4A-DBD6-43F7-8D0A-BE2CB5842659}" sibTransId="{FD8EEC05-9BD2-4455-B3CB-53F909F0077E}"/>
    <dgm:cxn modelId="{25957810-4BB5-4088-BE41-DA1EFA1D386A}" type="presOf" srcId="{4ECE2012-A0F4-4E2E-B41E-DA334A501A9C}" destId="{A8D246A8-F623-4585-BDA6-A9F32968B490}" srcOrd="0" destOrd="0" presId="urn:microsoft.com/office/officeart/2005/8/layout/vList2"/>
    <dgm:cxn modelId="{BF2AA52E-E8CA-4018-9CB5-09133549DF0A}" type="presOf" srcId="{50ABC4D5-7330-464E-8419-46EE5889F1F1}" destId="{65E269C5-7EE1-4367-9A47-C854A4F184F1}" srcOrd="0" destOrd="0" presId="urn:microsoft.com/office/officeart/2005/8/layout/vList2"/>
    <dgm:cxn modelId="{B0FB0448-C780-4897-929D-9CFCD3C6D630}" type="presOf" srcId="{7383112B-D26E-494C-8F50-F9A7CB453021}" destId="{D68AAD51-D41F-4145-83C5-870799CA70AB}" srcOrd="0" destOrd="0" presId="urn:microsoft.com/office/officeart/2005/8/layout/vList2"/>
    <dgm:cxn modelId="{552EA44B-3775-4929-94DF-A7BCABB19BD2}" srcId="{D8416B38-5EBE-4965-AB3A-4719D21639C8}" destId="{4367960B-6F3F-42E2-B866-A586585BD769}" srcOrd="1" destOrd="0" parTransId="{557D2B27-4BC3-4ABC-BDAF-4FF1A4BA2B1F}" sibTransId="{08779CA2-AA42-4154-9A33-598B3FFB6AF2}"/>
    <dgm:cxn modelId="{143E0951-FFA0-4202-A04E-589A4C73979B}" srcId="{D8416B38-5EBE-4965-AB3A-4719D21639C8}" destId="{7383112B-D26E-494C-8F50-F9A7CB453021}" srcOrd="3" destOrd="0" parTransId="{47591732-198A-4282-946E-378DE6DD6498}" sibTransId="{ED930EDD-F0CF-45FB-BDB2-B18142990645}"/>
    <dgm:cxn modelId="{32789BA0-2F4F-492F-A0E3-D03184607BDE}" srcId="{D8416B38-5EBE-4965-AB3A-4719D21639C8}" destId="{ADDC0AB0-ABF5-4022-AE69-4B1461219CBB}" srcOrd="2" destOrd="0" parTransId="{699B808F-57D4-41A6-B80C-A66685B3ADBE}" sibTransId="{513CE160-FE00-4966-AE7B-F65F55C9FE1E}"/>
    <dgm:cxn modelId="{46779CE8-B03D-44E0-AC7A-5DA484B90F23}" type="presOf" srcId="{4367960B-6F3F-42E2-B866-A586585BD769}" destId="{9A9616BC-BAC8-480C-A933-1FC89063505F}" srcOrd="0" destOrd="0" presId="urn:microsoft.com/office/officeart/2005/8/layout/vList2"/>
    <dgm:cxn modelId="{2FC347FD-01A6-4A64-9E6B-2406B541B18E}" type="presOf" srcId="{D8416B38-5EBE-4965-AB3A-4719D21639C8}" destId="{01FED3FA-EEBC-4D7A-8A44-374FF87375A6}" srcOrd="0" destOrd="0" presId="urn:microsoft.com/office/officeart/2005/8/layout/vList2"/>
    <dgm:cxn modelId="{8A561544-9B63-4F7E-83B5-DB57CB5B9C74}" type="presParOf" srcId="{01FED3FA-EEBC-4D7A-8A44-374FF87375A6}" destId="{65E269C5-7EE1-4367-9A47-C854A4F184F1}" srcOrd="0" destOrd="0" presId="urn:microsoft.com/office/officeart/2005/8/layout/vList2"/>
    <dgm:cxn modelId="{EF7BCD1F-1F3E-45C3-9BFB-AE48EBF331E4}" type="presParOf" srcId="{01FED3FA-EEBC-4D7A-8A44-374FF87375A6}" destId="{FA7D7D9D-D378-4A43-B058-EDED6418AEB7}" srcOrd="1" destOrd="0" presId="urn:microsoft.com/office/officeart/2005/8/layout/vList2"/>
    <dgm:cxn modelId="{052F8FDD-4C9A-41D6-88AB-C4557ED5089C}" type="presParOf" srcId="{01FED3FA-EEBC-4D7A-8A44-374FF87375A6}" destId="{9A9616BC-BAC8-480C-A933-1FC89063505F}" srcOrd="2" destOrd="0" presId="urn:microsoft.com/office/officeart/2005/8/layout/vList2"/>
    <dgm:cxn modelId="{B08BA459-4FAF-4A91-AEAE-204FAD1F2D70}" type="presParOf" srcId="{01FED3FA-EEBC-4D7A-8A44-374FF87375A6}" destId="{8AE6F2E7-CF2B-49B5-BED1-A8FC39D1AAFF}" srcOrd="3" destOrd="0" presId="urn:microsoft.com/office/officeart/2005/8/layout/vList2"/>
    <dgm:cxn modelId="{3DD2F5D6-F8C9-4C1D-9C94-F82EC479B237}" type="presParOf" srcId="{01FED3FA-EEBC-4D7A-8A44-374FF87375A6}" destId="{4F1ED0C2-C9DD-4A65-9E1E-ED89C8C9EF3C}" srcOrd="4" destOrd="0" presId="urn:microsoft.com/office/officeart/2005/8/layout/vList2"/>
    <dgm:cxn modelId="{1437A6D6-8988-48E1-885F-AD0E5C326715}" type="presParOf" srcId="{01FED3FA-EEBC-4D7A-8A44-374FF87375A6}" destId="{3A190FD6-6DD7-4ED7-8EA5-213D51A9A1CE}" srcOrd="5" destOrd="0" presId="urn:microsoft.com/office/officeart/2005/8/layout/vList2"/>
    <dgm:cxn modelId="{5844087D-4858-4496-B22A-CD3021C49548}" type="presParOf" srcId="{01FED3FA-EEBC-4D7A-8A44-374FF87375A6}" destId="{D68AAD51-D41F-4145-83C5-870799CA70AB}" srcOrd="6" destOrd="0" presId="urn:microsoft.com/office/officeart/2005/8/layout/vList2"/>
    <dgm:cxn modelId="{EBD2DA63-E320-4406-BA80-D8DE59F4A468}" type="presParOf" srcId="{01FED3FA-EEBC-4D7A-8A44-374FF87375A6}" destId="{98325EB8-C8E9-4119-8872-59033FCC5DBE}" srcOrd="7" destOrd="0" presId="urn:microsoft.com/office/officeart/2005/8/layout/vList2"/>
    <dgm:cxn modelId="{9E6D3984-48D9-47D6-9A56-8D0A907402ED}" type="presParOf" srcId="{01FED3FA-EEBC-4D7A-8A44-374FF87375A6}" destId="{A8D246A8-F623-4585-BDA6-A9F32968B49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1F17AC-BCCF-4A03-BF39-16B841EBBCC4}">
      <dsp:nvSpPr>
        <dsp:cNvPr id="0" name=""/>
        <dsp:cNvSpPr/>
      </dsp:nvSpPr>
      <dsp:spPr>
        <a:xfrm>
          <a:off x="0" y="2218"/>
          <a:ext cx="919003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440FA2-8143-4D73-9A03-80ADDA9E9D9A}">
      <dsp:nvSpPr>
        <dsp:cNvPr id="0" name=""/>
        <dsp:cNvSpPr/>
      </dsp:nvSpPr>
      <dsp:spPr>
        <a:xfrm>
          <a:off x="0" y="2218"/>
          <a:ext cx="9187794" cy="151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latin typeface="Times New Roman" panose="02020603050405020304" pitchFamily="18" charset="0"/>
              <a:cs typeface="Times New Roman" panose="02020603050405020304" pitchFamily="18" charset="0"/>
            </a:rPr>
            <a:t>Please use the Q&amp;A to ask questions, we may not see questions asked in the chat section</a:t>
          </a:r>
        </a:p>
      </dsp:txBody>
      <dsp:txXfrm>
        <a:off x="0" y="2218"/>
        <a:ext cx="9187794" cy="1512996"/>
      </dsp:txXfrm>
    </dsp:sp>
    <dsp:sp modelId="{E6A541FB-EA76-4E0D-ADB5-B2C18A42A6AC}">
      <dsp:nvSpPr>
        <dsp:cNvPr id="0" name=""/>
        <dsp:cNvSpPr/>
      </dsp:nvSpPr>
      <dsp:spPr>
        <a:xfrm>
          <a:off x="0" y="1515214"/>
          <a:ext cx="9190038"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4C7C67-C2B5-4E01-9378-E8FDE7F88730}">
      <dsp:nvSpPr>
        <dsp:cNvPr id="0" name=""/>
        <dsp:cNvSpPr/>
      </dsp:nvSpPr>
      <dsp:spPr>
        <a:xfrm>
          <a:off x="0" y="1515214"/>
          <a:ext cx="9187794" cy="151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latin typeface="Times New Roman" panose="02020603050405020304" pitchFamily="18" charset="0"/>
              <a:cs typeface="Times New Roman" panose="02020603050405020304" pitchFamily="18" charset="0"/>
            </a:rPr>
            <a:t>We will email the slides to all participants after the Presentation.  Other presentation materials can be downloaded from the webinar.</a:t>
          </a:r>
        </a:p>
      </dsp:txBody>
      <dsp:txXfrm>
        <a:off x="0" y="1515214"/>
        <a:ext cx="9187794" cy="1512996"/>
      </dsp:txXfrm>
    </dsp:sp>
    <dsp:sp modelId="{7FC07600-A296-4D56-ACF7-90DC3304D8CA}">
      <dsp:nvSpPr>
        <dsp:cNvPr id="0" name=""/>
        <dsp:cNvSpPr/>
      </dsp:nvSpPr>
      <dsp:spPr>
        <a:xfrm>
          <a:off x="0" y="3028210"/>
          <a:ext cx="9190038"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B0B6C3-E9AE-4180-8126-9A6650604FF2}">
      <dsp:nvSpPr>
        <dsp:cNvPr id="0" name=""/>
        <dsp:cNvSpPr/>
      </dsp:nvSpPr>
      <dsp:spPr>
        <a:xfrm>
          <a:off x="0" y="3030428"/>
          <a:ext cx="9190038" cy="151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latin typeface="Times New Roman" panose="02020603050405020304" pitchFamily="18" charset="0"/>
              <a:cs typeface="Times New Roman" panose="02020603050405020304" pitchFamily="18" charset="0"/>
            </a:rPr>
            <a:t>Information is added and changed almost daily.  Please refer to our website at www.brinkersimpsoncares.com for the most currently available information.</a:t>
          </a:r>
        </a:p>
      </dsp:txBody>
      <dsp:txXfrm>
        <a:off x="0" y="3030428"/>
        <a:ext cx="9190038" cy="1512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269C5-7EE1-4367-9A47-C854A4F184F1}">
      <dsp:nvSpPr>
        <dsp:cNvPr id="0" name=""/>
        <dsp:cNvSpPr/>
      </dsp:nvSpPr>
      <dsp:spPr>
        <a:xfrm>
          <a:off x="0" y="55088"/>
          <a:ext cx="10837862" cy="7722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latin typeface="Times New Roman" panose="02020603050405020304" pitchFamily="18" charset="0"/>
              <a:cs typeface="Times New Roman" panose="02020603050405020304" pitchFamily="18" charset="0"/>
            </a:rPr>
            <a:t>Overview of COVID19 Lending Programs </a:t>
          </a:r>
        </a:p>
      </dsp:txBody>
      <dsp:txXfrm>
        <a:off x="0" y="55088"/>
        <a:ext cx="10837862" cy="772200"/>
      </dsp:txXfrm>
    </dsp:sp>
    <dsp:sp modelId="{9A9616BC-BAC8-480C-A933-1FC89063505F}">
      <dsp:nvSpPr>
        <dsp:cNvPr id="0" name=""/>
        <dsp:cNvSpPr/>
      </dsp:nvSpPr>
      <dsp:spPr>
        <a:xfrm>
          <a:off x="0" y="922329"/>
          <a:ext cx="10837862" cy="7722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latin typeface="Times New Roman" panose="02020603050405020304" pitchFamily="18" charset="0"/>
              <a:cs typeface="Times New Roman" panose="02020603050405020304" pitchFamily="18" charset="0"/>
            </a:rPr>
            <a:t>Economic Injury Disaster Loan (EIDL) - update</a:t>
          </a:r>
        </a:p>
      </dsp:txBody>
      <dsp:txXfrm>
        <a:off x="0" y="922329"/>
        <a:ext cx="10837862" cy="772200"/>
      </dsp:txXfrm>
    </dsp:sp>
    <dsp:sp modelId="{4F1ED0C2-C9DD-4A65-9E1E-ED89C8C9EF3C}">
      <dsp:nvSpPr>
        <dsp:cNvPr id="0" name=""/>
        <dsp:cNvSpPr/>
      </dsp:nvSpPr>
      <dsp:spPr>
        <a:xfrm>
          <a:off x="0" y="1789569"/>
          <a:ext cx="10837862" cy="7722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latin typeface="Times New Roman" panose="02020603050405020304" pitchFamily="18" charset="0"/>
              <a:cs typeface="Times New Roman" panose="02020603050405020304" pitchFamily="18" charset="0"/>
            </a:rPr>
            <a:t>Paycheck Protection Program – Update, Outlook &amp; Strategy</a:t>
          </a:r>
        </a:p>
      </dsp:txBody>
      <dsp:txXfrm>
        <a:off x="0" y="1789569"/>
        <a:ext cx="10837862" cy="772200"/>
      </dsp:txXfrm>
    </dsp:sp>
    <dsp:sp modelId="{D68AAD51-D41F-4145-83C5-870799CA70AB}">
      <dsp:nvSpPr>
        <dsp:cNvPr id="0" name=""/>
        <dsp:cNvSpPr/>
      </dsp:nvSpPr>
      <dsp:spPr>
        <a:xfrm>
          <a:off x="0" y="2638619"/>
          <a:ext cx="10837862" cy="7722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latin typeface="Times New Roman" panose="02020603050405020304" pitchFamily="18" charset="0"/>
              <a:cs typeface="Times New Roman" panose="02020603050405020304" pitchFamily="18" charset="0"/>
            </a:rPr>
            <a:t>Main Street Lending Program – Overview and information</a:t>
          </a:r>
        </a:p>
      </dsp:txBody>
      <dsp:txXfrm>
        <a:off x="0" y="2638619"/>
        <a:ext cx="10837862" cy="772200"/>
      </dsp:txXfrm>
    </dsp:sp>
    <dsp:sp modelId="{A8D246A8-F623-4585-BDA6-A9F32968B490}">
      <dsp:nvSpPr>
        <dsp:cNvPr id="0" name=""/>
        <dsp:cNvSpPr/>
      </dsp:nvSpPr>
      <dsp:spPr>
        <a:xfrm>
          <a:off x="0" y="3524049"/>
          <a:ext cx="10837862" cy="7722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latin typeface="Times New Roman" panose="02020603050405020304" pitchFamily="18" charset="0"/>
              <a:cs typeface="Times New Roman" panose="02020603050405020304" pitchFamily="18" charset="0"/>
            </a:rPr>
            <a:t>Q &amp; A</a:t>
          </a:r>
        </a:p>
      </dsp:txBody>
      <dsp:txXfrm>
        <a:off x="0" y="3524049"/>
        <a:ext cx="10837862" cy="7722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700FC0-9E7A-4C53-8A3B-3C3C9A736C42}" type="datetimeFigureOut">
              <a:rPr lang="en-US" smtClean="0"/>
              <a:pPr/>
              <a:t>3/2/2021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48944F-81ED-4843-A3E6-D41A6908762D}" type="slidenum">
              <a:rPr lang="en-US" smtClean="0"/>
              <a:pPr/>
              <a:t>‹#›</a:t>
            </a:fld>
            <a:endParaRPr lang="en-US"/>
          </a:p>
        </p:txBody>
      </p:sp>
    </p:spTree>
    <p:extLst>
      <p:ext uri="{BB962C8B-B14F-4D97-AF65-F5344CB8AC3E}">
        <p14:creationId xmlns:p14="http://schemas.microsoft.com/office/powerpoint/2010/main" val="1450714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F122B6-E47E-4A80-A9F3-23FD10D674FE}" type="datetimeFigureOut">
              <a:rPr lang="en-US" smtClean="0"/>
              <a:pPr/>
              <a:t>3/2/2021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F1C5CE-222C-4659-9A99-B99FC42AF6EC}" type="slidenum">
              <a:rPr lang="en-US" smtClean="0"/>
              <a:pPr/>
              <a:t>‹#›</a:t>
            </a:fld>
            <a:endParaRPr lang="en-US"/>
          </a:p>
        </p:txBody>
      </p:sp>
    </p:spTree>
    <p:extLst>
      <p:ext uri="{BB962C8B-B14F-4D97-AF65-F5344CB8AC3E}">
        <p14:creationId xmlns:p14="http://schemas.microsoft.com/office/powerpoint/2010/main" val="2212527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36304E-FDE3-4B4F-A3B7-EBE87F3FA5E2}" type="slidenum">
              <a:rPr lang="en-US" smtClean="0"/>
              <a:pPr/>
              <a:t>3</a:t>
            </a:fld>
            <a:endParaRPr lang="en-US"/>
          </a:p>
        </p:txBody>
      </p:sp>
    </p:spTree>
    <p:extLst>
      <p:ext uri="{BB962C8B-B14F-4D97-AF65-F5344CB8AC3E}">
        <p14:creationId xmlns:p14="http://schemas.microsoft.com/office/powerpoint/2010/main" val="28238141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6600"/>
            </a:lvl1pPr>
          </a:lstStyle>
          <a:p>
            <a:r>
              <a:rPr lang="en-US"/>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3/2/2021</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pic>
        <p:nvPicPr>
          <p:cNvPr id="10" name="Picture 4">
            <a:extLst>
              <a:ext uri="{FF2B5EF4-FFF2-40B4-BE49-F238E27FC236}">
                <a16:creationId xmlns:a16="http://schemas.microsoft.com/office/drawing/2014/main" id="{12A14E54-55A9-4F20-9610-C179FAC9B747}"/>
              </a:ext>
            </a:extLst>
          </p:cNvPr>
          <p:cNvPicPr>
            <a:picLocks noChangeAspect="1" noChangeArrowheads="1"/>
          </p:cNvPicPr>
          <p:nvPr userDrawn="1"/>
        </p:nvPicPr>
        <p:blipFill>
          <a:blip r:embed="rId2" cstate="print"/>
          <a:srcRect/>
          <a:stretch>
            <a:fillRect/>
          </a:stretch>
        </p:blipFill>
        <p:spPr bwMode="auto">
          <a:xfrm>
            <a:off x="3628887" y="279400"/>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279482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pic>
        <p:nvPicPr>
          <p:cNvPr id="7" name="Picture 4">
            <a:extLst>
              <a:ext uri="{FF2B5EF4-FFF2-40B4-BE49-F238E27FC236}">
                <a16:creationId xmlns:a16="http://schemas.microsoft.com/office/drawing/2014/main" id="{BB608E5D-696D-460B-A7CB-39964BA2665F}"/>
              </a:ext>
            </a:extLst>
          </p:cNvPr>
          <p:cNvPicPr>
            <a:picLocks noChangeAspect="1" noChangeArrowheads="1"/>
          </p:cNvPicPr>
          <p:nvPr userDrawn="1"/>
        </p:nvPicPr>
        <p:blipFill>
          <a:blip r:embed="rId2" cstate="print"/>
          <a:srcRect/>
          <a:stretch>
            <a:fillRect/>
          </a:stretch>
        </p:blipFill>
        <p:spPr bwMode="auto">
          <a:xfrm>
            <a:off x="3638124" y="317137"/>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4172995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71199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38106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41568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3/2/2021</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53333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609600" y="2212848"/>
            <a:ext cx="5388864"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12"/>
          <p:cNvSpPr>
            <a:spLocks noGrp="1"/>
          </p:cNvSpPr>
          <p:nvPr>
            <p:ph sz="quarter" idx="14"/>
          </p:nvPr>
        </p:nvSpPr>
        <p:spPr>
          <a:xfrm>
            <a:off x="6230112" y="2212849"/>
            <a:ext cx="5388864"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pPr/>
              <a:t>3/2/2021</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4459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9625"/>
            <a:ext cx="109728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pPr/>
              <a:t>3/2/2021</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pic>
        <p:nvPicPr>
          <p:cNvPr id="6" name="Picture 4">
            <a:extLst>
              <a:ext uri="{FF2B5EF4-FFF2-40B4-BE49-F238E27FC236}">
                <a16:creationId xmlns:a16="http://schemas.microsoft.com/office/drawing/2014/main" id="{7AE989A5-EF4C-4A10-A4D5-E78D0BFA9E08}"/>
              </a:ext>
            </a:extLst>
          </p:cNvPr>
          <p:cNvPicPr>
            <a:picLocks noChangeAspect="1" noChangeArrowheads="1"/>
          </p:cNvPicPr>
          <p:nvPr userDrawn="1"/>
        </p:nvPicPr>
        <p:blipFill>
          <a:blip r:embed="rId2" cstate="print"/>
          <a:srcRect/>
          <a:stretch>
            <a:fillRect/>
          </a:stretch>
        </p:blipFill>
        <p:spPr bwMode="auto">
          <a:xfrm>
            <a:off x="3619651" y="265833"/>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3067989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pPr/>
              <a:t>3/2/2021</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54600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3/2/2021</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778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3/2/2021</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pic>
        <p:nvPicPr>
          <p:cNvPr id="8" name="Picture 4">
            <a:extLst>
              <a:ext uri="{FF2B5EF4-FFF2-40B4-BE49-F238E27FC236}">
                <a16:creationId xmlns:a16="http://schemas.microsoft.com/office/drawing/2014/main" id="{C2B4D8DE-2814-40EB-B14A-AA57595D7D35}"/>
              </a:ext>
            </a:extLst>
          </p:cNvPr>
          <p:cNvPicPr>
            <a:picLocks noChangeAspect="1" noChangeArrowheads="1"/>
          </p:cNvPicPr>
          <p:nvPr userDrawn="1"/>
        </p:nvPicPr>
        <p:blipFill>
          <a:blip r:embed="rId2" cstate="print"/>
          <a:srcRect/>
          <a:stretch>
            <a:fillRect/>
          </a:stretch>
        </p:blipFill>
        <p:spPr bwMode="auto">
          <a:xfrm>
            <a:off x="3628888" y="312336"/>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365547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tx1">
                  <a:lumMod val="65000"/>
                  <a:lumOff val="35000"/>
                </a:schemeClr>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lumMod val="65000"/>
                  <a:lumOff val="35000"/>
                </a:schemeClr>
              </a:solidFill>
            </a:endParaRPr>
          </a:p>
        </p:txBody>
      </p:sp>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solidFill>
                <a:latin typeface="Century Gothic" pitchFamily="34" charset="0"/>
              </a:defRPr>
            </a:lvl1pPr>
          </a:lstStyle>
          <a:p>
            <a:fld id="{349BF3EA-1A78-4F07-BDC0-C8A1BD461199}" type="datetimeFigureOut">
              <a:rPr lang="en-US" smtClean="0"/>
              <a:pPr/>
              <a:t>3/2/2021</a:t>
            </a:fld>
            <a:endParaRPr lang="en-US" dirty="0"/>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012251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ts val="4800"/>
        </a:lnSpc>
        <a:spcBef>
          <a:spcPct val="0"/>
        </a:spcBef>
        <a:buNone/>
        <a:defRPr sz="4800" kern="1200">
          <a:solidFill>
            <a:schemeClr val="tx2"/>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brinkersimpsoncares.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7855"/>
            <a:ext cx="10363200" cy="4608946"/>
          </a:xfrm>
        </p:spPr>
        <p:txBody>
          <a:bodyPr/>
          <a:lstStyle/>
          <a:p>
            <a:pPr marL="285750" indent="-285750">
              <a:buFont typeface="Arial" panose="020B0604020202020204" pitchFamily="34" charset="0"/>
              <a:buChar char="•"/>
            </a:pP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5000" dirty="0">
                <a:solidFill>
                  <a:schemeClr val="tx1"/>
                </a:solidFill>
                <a:latin typeface="Times New Roman" panose="02020603050405020304" pitchFamily="18" charset="0"/>
                <a:cs typeface="Times New Roman" panose="02020603050405020304" pitchFamily="18" charset="0"/>
              </a:rPr>
              <a:t>COVID-19 Relief – Federal Lending Programs </a:t>
            </a:r>
            <a:br>
              <a:rPr lang="en-US" sz="2000" dirty="0">
                <a:solidFill>
                  <a:schemeClr val="tx1"/>
                </a:solidFill>
                <a:latin typeface="Times New Roman" panose="02020603050405020304" pitchFamily="18" charset="0"/>
                <a:cs typeface="Times New Roman" panose="02020603050405020304" pitchFamily="18" charset="0"/>
              </a:rPr>
            </a:br>
            <a:br>
              <a:rPr lang="en-US" sz="1800" dirty="0">
                <a:solidFill>
                  <a:schemeClr val="tx1"/>
                </a:solidFill>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endParaRPr lang="en-US" sz="1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type="subTitle" idx="1"/>
          </p:nvPr>
        </p:nvSpPr>
        <p:spPr/>
        <p:txBody>
          <a:bodyPr>
            <a:normAutofit fontScale="92500" lnSpcReduction="10000"/>
          </a:bodyPr>
          <a:lstStyle/>
          <a:p>
            <a:r>
              <a:rPr lang="en-US" dirty="0"/>
              <a:t>Presented by:</a:t>
            </a:r>
          </a:p>
          <a:p>
            <a:r>
              <a:rPr lang="en-US" dirty="0"/>
              <a:t>Robert B. Simpson, CPA, MST </a:t>
            </a:r>
          </a:p>
          <a:p>
            <a:r>
              <a:rPr lang="en-US" dirty="0"/>
              <a:t>Managing Partner at Brinker Simpson &amp; Company, LLC </a:t>
            </a:r>
          </a:p>
        </p:txBody>
      </p:sp>
    </p:spTree>
    <p:extLst>
      <p:ext uri="{BB962C8B-B14F-4D97-AF65-F5344CB8AC3E}">
        <p14:creationId xmlns:p14="http://schemas.microsoft.com/office/powerpoint/2010/main" val="309631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2530764"/>
            <a:ext cx="9042399" cy="3812886"/>
          </a:xfrm>
        </p:spPr>
        <p:txBody>
          <a:bodyPr>
            <a:normAutofit/>
          </a:bodyPr>
          <a:lstStyle/>
          <a:p>
            <a:pPr lvl="1" algn="ctr" fontAlgn="base"/>
            <a:r>
              <a:rPr lang="en-US" sz="4000" b="1" dirty="0">
                <a:solidFill>
                  <a:schemeClr val="tx1">
                    <a:lumMod val="95000"/>
                    <a:lumOff val="5000"/>
                  </a:schemeClr>
                </a:solidFill>
                <a:latin typeface="Times New Roman" panose="02020603050405020304" pitchFamily="18" charset="0"/>
                <a:cs typeface="Times New Roman" panose="02020603050405020304" pitchFamily="18" charset="0"/>
              </a:rPr>
              <a:t>Main Street New Loan Facility </a:t>
            </a:r>
            <a:endParaRPr lang="en-US" sz="1800" dirty="0">
              <a:latin typeface="Times New Roman" panose="02020603050405020304" pitchFamily="18" charset="0"/>
              <a:cs typeface="Times New Roman" panose="02020603050405020304" pitchFamily="18" charset="0"/>
            </a:endParaRPr>
          </a:p>
          <a:p>
            <a:pPr algn="l" fontAlgn="base"/>
            <a:endParaRPr lang="en-US" dirty="0">
              <a:latin typeface="Times New Roman" panose="02020603050405020304" pitchFamily="18" charset="0"/>
              <a:cs typeface="Times New Roman" panose="02020603050405020304" pitchFamily="18" charset="0"/>
            </a:endParaRPr>
          </a:p>
          <a:p>
            <a:pPr algn="l" fontAlgn="base"/>
            <a:r>
              <a:rPr lang="en-US" dirty="0"/>
              <a:t>The Federal Reserve has not provided guidance as to when Eligible Lenders may commence taking applications for either loan. </a:t>
            </a:r>
          </a:p>
          <a:p>
            <a:pPr algn="l" fontAlgn="base"/>
            <a:endParaRPr lang="en-US" dirty="0"/>
          </a:p>
          <a:p>
            <a:pPr algn="l" fontAlgn="base"/>
            <a:r>
              <a:rPr lang="en-US" dirty="0"/>
              <a:t>The Federal Reserve will be taking comments through April 16, 2020 and has indicated that either it or the Treasury may make adjustments to the terms and conditions of these programs, it may take several weeks before a formal application process is rolled out by Eligible Lenders.</a:t>
            </a:r>
          </a:p>
          <a:p>
            <a:pPr algn="l" fontAlgn="base"/>
            <a:endParaRPr lang="en-US" dirty="0">
              <a:latin typeface="Times New Roman" panose="02020603050405020304" pitchFamily="18" charset="0"/>
              <a:cs typeface="Times New Roman" panose="02020603050405020304" pitchFamily="18" charset="0"/>
            </a:endParaRPr>
          </a:p>
          <a:p>
            <a:pPr algn="l" fontAlgn="base"/>
            <a:r>
              <a:rPr lang="en-US" dirty="0"/>
              <a:t>We recommend you review your current debt and determine whether any amendments are required to permit new debt and the subordination of payments, MSNLF’s with existing lenders will be more easily attained as a result.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8244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691861" y="2378364"/>
            <a:ext cx="10280939" cy="3984336"/>
          </a:xfrm>
        </p:spPr>
        <p:txBody>
          <a:bodyPr>
            <a:normAutofit lnSpcReduction="10000"/>
          </a:bodyPr>
          <a:lstStyle/>
          <a:p>
            <a:pPr lvl="1" algn="ctr" fontAlgn="base"/>
            <a:r>
              <a:rPr lang="en-US" sz="4000" b="1" dirty="0">
                <a:solidFill>
                  <a:schemeClr val="tx1">
                    <a:lumMod val="95000"/>
                    <a:lumOff val="5000"/>
                  </a:schemeClr>
                </a:solidFill>
                <a:latin typeface="Times New Roman" panose="02020603050405020304" pitchFamily="18" charset="0"/>
                <a:cs typeface="Times New Roman" panose="02020603050405020304" pitchFamily="18" charset="0"/>
              </a:rPr>
              <a:t>Main Street New Loan Facility </a:t>
            </a:r>
          </a:p>
          <a:p>
            <a:pPr lvl="1" algn="ctr" fontAlgn="base"/>
            <a:r>
              <a:rPr lang="en-US" sz="3000" dirty="0">
                <a:latin typeface="Times New Roman" panose="02020603050405020304" pitchFamily="18" charset="0"/>
                <a:cs typeface="Times New Roman" panose="02020603050405020304" pitchFamily="18" charset="0"/>
              </a:rPr>
              <a:t>Restrictions</a:t>
            </a:r>
          </a:p>
          <a:p>
            <a:pPr algn="l" fontAlgn="base"/>
            <a:endParaRPr lang="en-US" dirty="0"/>
          </a:p>
          <a:p>
            <a:pPr algn="l" fontAlgn="base"/>
            <a:r>
              <a:rPr lang="en-US" sz="1800" dirty="0">
                <a:latin typeface="Times New Roman" panose="02020603050405020304" pitchFamily="18" charset="0"/>
                <a:cs typeface="Times New Roman" panose="02020603050405020304" pitchFamily="18" charset="0"/>
              </a:rPr>
              <a:t>Until 12 months after the loan is no longer outstanding, the borrower may not:</a:t>
            </a:r>
          </a:p>
          <a:p>
            <a:pPr algn="l" fontAlgn="base"/>
            <a:endParaRPr lang="en-US" sz="1800" dirty="0">
              <a:latin typeface="Times New Roman" panose="02020603050405020304" pitchFamily="18" charset="0"/>
              <a:cs typeface="Times New Roman" panose="02020603050405020304" pitchFamily="18" charset="0"/>
            </a:endParaRPr>
          </a:p>
          <a:p>
            <a:pPr marL="628650" lvl="1" indent="-171450" fontAlgn="base">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participate in stock buybacks</a:t>
            </a:r>
          </a:p>
          <a:p>
            <a:pPr marL="628650" lvl="1" indent="-171450" fontAlgn="base">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pay dividends or other capital distributions</a:t>
            </a:r>
          </a:p>
          <a:p>
            <a:pPr marL="628650" lvl="1" indent="-171450" fontAlgn="base">
              <a:buFont typeface="Wingdings" panose="05000000000000000000" pitchFamily="2" charset="2"/>
              <a:buChar char="q"/>
            </a:pPr>
            <a:r>
              <a:rPr lang="en-US" sz="1800" dirty="0">
                <a:latin typeface="Times New Roman" panose="02020603050405020304" pitchFamily="18" charset="0"/>
                <a:cs typeface="Times New Roman" panose="02020603050405020304" pitchFamily="18" charset="0"/>
              </a:rPr>
              <a:t>must comply with the limitations on compensation in Section 4004 of the CARES act which limits compensation to officers and employees</a:t>
            </a:r>
          </a:p>
          <a:p>
            <a:pPr lvl="1" fontAlgn="base"/>
            <a:endParaRPr lang="en-US" sz="1800" dirty="0">
              <a:latin typeface="Times New Roman" panose="02020603050405020304" pitchFamily="18" charset="0"/>
              <a:cs typeface="Times New Roman" panose="02020603050405020304" pitchFamily="18" charset="0"/>
            </a:endParaRPr>
          </a:p>
          <a:p>
            <a:pPr algn="l" fontAlgn="base"/>
            <a:r>
              <a:rPr lang="en-US" sz="1800" dirty="0">
                <a:latin typeface="Times New Roman" panose="02020603050405020304" pitchFamily="18" charset="0"/>
                <a:cs typeface="Times New Roman" panose="02020603050405020304" pitchFamily="18" charset="0"/>
              </a:rPr>
              <a:t>Certain government and political officials and their respective families cannot participate in this program</a:t>
            </a:r>
          </a:p>
          <a:p>
            <a:pPr algn="l" fontAlgn="base"/>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3335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2530764"/>
            <a:ext cx="9042399" cy="3812886"/>
          </a:xfrm>
        </p:spPr>
        <p:txBody>
          <a:bodyPr>
            <a:normAutofit fontScale="85000" lnSpcReduction="20000"/>
          </a:bodyPr>
          <a:lstStyle/>
          <a:p>
            <a:pPr lvl="1" algn="ctr" fontAlgn="base"/>
            <a:r>
              <a:rPr lang="en-US" sz="4000" b="1" dirty="0">
                <a:solidFill>
                  <a:schemeClr val="tx1">
                    <a:lumMod val="95000"/>
                    <a:lumOff val="5000"/>
                  </a:schemeClr>
                </a:solidFill>
                <a:latin typeface="Times New Roman" panose="02020603050405020304" pitchFamily="18" charset="0"/>
                <a:cs typeface="Times New Roman" panose="02020603050405020304" pitchFamily="18" charset="0"/>
              </a:rPr>
              <a:t>Main Street New Loan Facility (MSNLF)</a:t>
            </a:r>
          </a:p>
          <a:p>
            <a:r>
              <a:rPr lang="en-US" sz="5000" b="1" dirty="0">
                <a:latin typeface="Times New Roman" panose="02020603050405020304" pitchFamily="18" charset="0"/>
                <a:cs typeface="Times New Roman" panose="02020603050405020304" pitchFamily="18" charset="0"/>
              </a:rPr>
              <a:t>(cont’d)</a:t>
            </a:r>
          </a:p>
          <a:p>
            <a:pPr marL="285750" indent="-285750" algn="l">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800" dirty="0"/>
              <a:t>Eligible Loans:</a:t>
            </a:r>
          </a:p>
          <a:p>
            <a:pPr marL="742950" lvl="1" indent="-285750">
              <a:buFont typeface="Wingdings" panose="05000000000000000000" pitchFamily="2" charset="2"/>
              <a:buChar char="q"/>
            </a:pPr>
            <a:r>
              <a:rPr lang="en-US" sz="1400" dirty="0"/>
              <a:t>unsecured term loan made by an Eligible Lender(s) to an Eligible Borrower that was originated on or after April 8, 2020, provided that the loan has the following features:</a:t>
            </a:r>
          </a:p>
          <a:p>
            <a:pPr marL="800100" lvl="1" indent="-342900">
              <a:buFont typeface="Wingdings" panose="05000000000000000000" pitchFamily="2" charset="2"/>
              <a:buChar char="q"/>
            </a:pPr>
            <a:r>
              <a:rPr lang="en-US" sz="1400" dirty="0"/>
              <a:t>1. 4 year maturity; </a:t>
            </a:r>
          </a:p>
          <a:p>
            <a:pPr marL="800100" lvl="1" indent="-342900">
              <a:buFont typeface="Wingdings" panose="05000000000000000000" pitchFamily="2" charset="2"/>
              <a:buChar char="q"/>
            </a:pPr>
            <a:r>
              <a:rPr lang="en-US" sz="1400" dirty="0"/>
              <a:t>2. Amortization of principal and interest deferred for one year; </a:t>
            </a:r>
          </a:p>
          <a:p>
            <a:pPr marL="800100" lvl="1" indent="-342900">
              <a:buFont typeface="Wingdings" panose="05000000000000000000" pitchFamily="2" charset="2"/>
              <a:buChar char="q"/>
            </a:pPr>
            <a:r>
              <a:rPr lang="en-US" sz="1400" dirty="0"/>
              <a:t>3. Adjustable rate of SOFR + 250-400 basis points (t</a:t>
            </a:r>
            <a:r>
              <a:rPr lang="en-US" dirty="0"/>
              <a:t>he SOFR has been at 0.01% (1 basis point) since 3/24/2020)</a:t>
            </a:r>
            <a:r>
              <a:rPr lang="en-US" sz="1400" dirty="0"/>
              <a:t>; </a:t>
            </a:r>
          </a:p>
          <a:p>
            <a:pPr marL="800100" lvl="1" indent="-342900">
              <a:buFont typeface="Wingdings" panose="05000000000000000000" pitchFamily="2" charset="2"/>
              <a:buChar char="q"/>
            </a:pPr>
            <a:r>
              <a:rPr lang="en-US" sz="1400" dirty="0"/>
              <a:t>4. Minimum loan size of $1 million; </a:t>
            </a:r>
          </a:p>
          <a:p>
            <a:pPr marL="800100" lvl="1" indent="-342900">
              <a:buFont typeface="Wingdings" panose="05000000000000000000" pitchFamily="2" charset="2"/>
              <a:buChar char="q"/>
            </a:pPr>
            <a:r>
              <a:rPr lang="en-US" sz="1400" dirty="0"/>
              <a:t>5. Maximum loan size that is the lesser of (</a:t>
            </a:r>
            <a:r>
              <a:rPr lang="en-US" sz="1400" dirty="0" err="1"/>
              <a:t>i</a:t>
            </a:r>
            <a:r>
              <a:rPr lang="en-US" sz="1400" dirty="0"/>
              <a:t>) $25 million or (ii) an amount that, when added to the Eligible Borrower’s existing outstanding and committed but undrawn debt, does not exceed four times the Eligible Borrower’s 2019 earnings before interest, taxes, depreciation, and amortization (“EBITDA”); and </a:t>
            </a:r>
          </a:p>
          <a:p>
            <a:pPr marL="800100" lvl="1" indent="-342900">
              <a:buFont typeface="Wingdings" panose="05000000000000000000" pitchFamily="2" charset="2"/>
              <a:buChar char="q"/>
            </a:pPr>
            <a:r>
              <a:rPr lang="en-US" sz="1400" dirty="0"/>
              <a:t>6. Prepayment permitted without penalty.</a:t>
            </a:r>
          </a:p>
          <a:p>
            <a:pPr marL="800100" lvl="1" indent="-342900">
              <a:buFont typeface="Wingdings" panose="05000000000000000000" pitchFamily="2" charset="2"/>
              <a:buChar char="q"/>
            </a:pPr>
            <a:r>
              <a:rPr lang="en-US" sz="1400" dirty="0">
                <a:latin typeface="Times New Roman" panose="02020603050405020304" pitchFamily="18" charset="0"/>
                <a:cs typeface="Times New Roman" panose="02020603050405020304" pitchFamily="18" charset="0"/>
              </a:rPr>
              <a:t>Minimum loan amount of $1,000,000</a:t>
            </a:r>
          </a:p>
          <a:p>
            <a:pPr marL="800100" lvl="1" indent="-342900">
              <a:buFont typeface="Wingdings" panose="05000000000000000000" pitchFamily="2" charset="2"/>
              <a:buChar char="q"/>
            </a:pPr>
            <a:r>
              <a:rPr lang="en-US" sz="1400" dirty="0">
                <a:latin typeface="Times New Roman" panose="02020603050405020304" pitchFamily="18" charset="0"/>
                <a:cs typeface="Times New Roman" panose="02020603050405020304" pitchFamily="18" charset="0"/>
              </a:rPr>
              <a:t>Origination fee – 1%</a:t>
            </a:r>
          </a:p>
          <a:p>
            <a:pPr fontAlgn="base"/>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4702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2190750"/>
            <a:ext cx="9042399" cy="4152900"/>
          </a:xfrm>
        </p:spPr>
        <p:txBody>
          <a:bodyPr>
            <a:normAutofit fontScale="92500" lnSpcReduction="10000"/>
          </a:bodyPr>
          <a:lstStyle/>
          <a:p>
            <a:pPr lvl="1" algn="ctr" fontAlgn="base"/>
            <a:r>
              <a:rPr lang="en-US" sz="3000" b="1" dirty="0">
                <a:solidFill>
                  <a:schemeClr val="tx1">
                    <a:lumMod val="95000"/>
                    <a:lumOff val="5000"/>
                  </a:schemeClr>
                </a:solidFill>
                <a:latin typeface="Times New Roman" panose="02020603050405020304" pitchFamily="18" charset="0"/>
                <a:cs typeface="Times New Roman" panose="02020603050405020304" pitchFamily="18" charset="0"/>
              </a:rPr>
              <a:t>MSNLF – Borrower Attestations</a:t>
            </a:r>
            <a:endParaRPr lang="en-US" sz="3000" b="1" dirty="0">
              <a:latin typeface="Times New Roman" panose="02020603050405020304" pitchFamily="18" charset="0"/>
              <a:cs typeface="Times New Roman" panose="02020603050405020304" pitchFamily="18" charset="0"/>
            </a:endParaRPr>
          </a:p>
          <a:p>
            <a:pPr algn="l" fontAlgn="base"/>
            <a:endParaRPr lang="en-US" dirty="0"/>
          </a:p>
          <a:p>
            <a:pPr marL="285750" indent="-285750" algn="l" fontAlgn="base">
              <a:buFont typeface="Arial" panose="020B0604020202020204" pitchFamily="34" charset="0"/>
              <a:buChar char="•"/>
            </a:pPr>
            <a:r>
              <a:rPr lang="en-US" dirty="0"/>
              <a:t>Must commit to refrain from using the proceeds of the Eligible Loan to repay other loan balances. The Eligible Borrower must commit to refrain from repaying other debt of equal or lower priority, with the exception of mandatory principal payments, unless the Eligible Borrower has first repaid the Eligible Loan in full.</a:t>
            </a:r>
          </a:p>
          <a:p>
            <a:pPr marL="285750" indent="-285750" algn="l" fontAlgn="base">
              <a:buFont typeface="Arial" panose="020B0604020202020204" pitchFamily="34" charset="0"/>
              <a:buChar char="•"/>
            </a:pPr>
            <a:r>
              <a:rPr lang="en-US" dirty="0"/>
              <a:t>Must attest that it requires financing due to the exigent circumstances presented by the coronavirus disease 2019 (“COVID-19”) pandemic, and that, using the proceeds of the Eligible Loan, it will make reasonable efforts to maintain its payroll and retain its employees during the term of the Eligible Loan.</a:t>
            </a:r>
          </a:p>
          <a:p>
            <a:pPr marL="285750" indent="-285750" algn="l" fontAlgn="base">
              <a:buFont typeface="Arial" panose="020B0604020202020204" pitchFamily="34" charset="0"/>
              <a:buChar char="•"/>
            </a:pPr>
            <a:r>
              <a:rPr lang="en-US" dirty="0"/>
              <a:t>Borrower must attest that it meets the maximum loan to four times EBITDA requirement.</a:t>
            </a:r>
          </a:p>
          <a:p>
            <a:pPr marL="285750" indent="-285750" algn="l" fontAlgn="base">
              <a:buFont typeface="Arial" panose="020B0604020202020204" pitchFamily="34" charset="0"/>
              <a:buChar char="•"/>
            </a:pPr>
            <a:r>
              <a:rPr lang="en-US" dirty="0"/>
              <a:t>Must attest that it will follow compensation, stock repurchase, and capital distribution restrictions that apply to direct loan programs under section 4003(c)(3)(A)(ii) of the CARES Act. </a:t>
            </a:r>
          </a:p>
          <a:p>
            <a:pPr marL="285750" indent="-285750" algn="l" fontAlgn="base">
              <a:buFont typeface="Arial" panose="020B0604020202020204" pitchFamily="34" charset="0"/>
              <a:buChar char="•"/>
            </a:pPr>
            <a:r>
              <a:rPr lang="en-US" dirty="0"/>
              <a:t>Eligible Lenders and Eligible Borrowers will each be required to certify that the entity is eligible to participate in the Facility, including in light of the conflicts of interest prohibition in section 4019(b) of the CARES Act.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02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2190750"/>
            <a:ext cx="9042399" cy="4152900"/>
          </a:xfrm>
        </p:spPr>
        <p:txBody>
          <a:bodyPr>
            <a:normAutofit/>
          </a:bodyPr>
          <a:lstStyle/>
          <a:p>
            <a:pPr lvl="1" algn="ctr" fontAlgn="base"/>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Main Street Expanded Loan Facility (MSELF)</a:t>
            </a:r>
          </a:p>
          <a:p>
            <a:pPr algn="l" fontAlgn="base"/>
            <a:endParaRPr lang="en-US" dirty="0"/>
          </a:p>
          <a:p>
            <a:pPr algn="l" fontAlgn="base"/>
            <a:r>
              <a:rPr lang="en-US" sz="2000" dirty="0"/>
              <a:t>What is different?</a:t>
            </a:r>
          </a:p>
          <a:p>
            <a:pPr algn="l" fontAlgn="base"/>
            <a:endParaRPr lang="en-US" sz="2000" dirty="0"/>
          </a:p>
          <a:p>
            <a:pPr marL="285750" indent="-285750" algn="l" fontAlgn="base">
              <a:buFont typeface="Arial" panose="020B0604020202020204" pitchFamily="34" charset="0"/>
              <a:buChar char="•"/>
            </a:pPr>
            <a:r>
              <a:rPr lang="en-US" dirty="0"/>
              <a:t>If original loan is secured, the loan extension is secured on a </a:t>
            </a:r>
            <a:r>
              <a:rPr lang="en-US" dirty="0" err="1"/>
              <a:t>pari</a:t>
            </a:r>
            <a:r>
              <a:rPr lang="en-US" dirty="0"/>
              <a:t> passu basis with the original loan. If the original loan is unsecured, extension is unsecured.</a:t>
            </a:r>
          </a:p>
          <a:p>
            <a:pPr algn="l" fontAlgn="base"/>
            <a:endParaRPr lang="en-US" dirty="0"/>
          </a:p>
          <a:p>
            <a:pPr marL="285750" indent="-285750" algn="l" fontAlgn="base">
              <a:buFont typeface="Arial" panose="020B0604020202020204" pitchFamily="34" charset="0"/>
              <a:buChar char="•"/>
            </a:pPr>
            <a:r>
              <a:rPr lang="en-US" dirty="0"/>
              <a:t>Maximum loan size that is the lesser of (</a:t>
            </a:r>
            <a:r>
              <a:rPr lang="en-US" dirty="0" err="1"/>
              <a:t>i</a:t>
            </a:r>
            <a:r>
              <a:rPr lang="en-US" dirty="0"/>
              <a:t>) $150 million, (ii) 30% of the borrowers existing outstanding and committed but undrawn bank debt</a:t>
            </a:r>
          </a:p>
          <a:p>
            <a:pPr algn="l" fontAlgn="base"/>
            <a:endParaRPr lang="en-US" dirty="0"/>
          </a:p>
          <a:p>
            <a:pPr marL="285750" indent="-285750" algn="l" fontAlgn="base">
              <a:buFont typeface="Arial" panose="020B0604020202020204" pitchFamily="34" charset="0"/>
              <a:buChar char="•"/>
            </a:pPr>
            <a:r>
              <a:rPr lang="en-US" dirty="0"/>
              <a:t>Can not exceed an amount that exceeds six times 2019 EBITDA</a:t>
            </a:r>
          </a:p>
        </p:txBody>
      </p:sp>
    </p:spTree>
    <p:extLst>
      <p:ext uri="{BB962C8B-B14F-4D97-AF65-F5344CB8AC3E}">
        <p14:creationId xmlns:p14="http://schemas.microsoft.com/office/powerpoint/2010/main" val="353474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285750" y="2162175"/>
            <a:ext cx="10734675" cy="4552949"/>
          </a:xfrm>
        </p:spPr>
        <p:txBody>
          <a:bodyPr>
            <a:normAutofit fontScale="77500" lnSpcReduction="20000"/>
          </a:bodyPr>
          <a:lstStyle/>
          <a:p>
            <a:r>
              <a:rPr lang="en-US" b="1" dirty="0"/>
              <a:t>CAREs Act - SEC. 4004. </a:t>
            </a:r>
            <a:r>
              <a:rPr lang="en-US" b="1" cap="all" dirty="0"/>
              <a:t>LIMITATION ON CERTAIN EMPLOYEE COMPENSATION</a:t>
            </a:r>
            <a:endParaRPr lang="en-US" sz="2000" dirty="0"/>
          </a:p>
          <a:p>
            <a:pPr algn="l" fontAlgn="base"/>
            <a:endParaRPr lang="en-US" dirty="0"/>
          </a:p>
          <a:p>
            <a:pPr algn="l"/>
            <a:r>
              <a:rPr lang="en-US" sz="2100" dirty="0">
                <a:latin typeface="Times New Roman" panose="02020603050405020304" pitchFamily="18" charset="0"/>
                <a:cs typeface="Times New Roman" panose="02020603050405020304" pitchFamily="18" charset="0"/>
              </a:rPr>
              <a:t>During the period beginning on the date on which the agreement is executed and ending on the date that is 1 year after the date on which the loan or loan guarantee is no longer outstanding—</a:t>
            </a:r>
          </a:p>
          <a:p>
            <a:pPr algn="l"/>
            <a:endParaRPr lang="en-US" sz="2100" dirty="0">
              <a:latin typeface="Times New Roman" panose="02020603050405020304" pitchFamily="18" charset="0"/>
              <a:cs typeface="Times New Roman" panose="02020603050405020304" pitchFamily="18" charset="0"/>
            </a:endParaRPr>
          </a:p>
          <a:p>
            <a:pPr marL="342900" indent="-342900" algn="l">
              <a:buFont typeface="+mj-lt"/>
              <a:buAutoNum type="arabicPeriod"/>
            </a:pPr>
            <a:r>
              <a:rPr lang="en-US" sz="2100" dirty="0">
                <a:latin typeface="Times New Roman" panose="02020603050405020304" pitchFamily="18" charset="0"/>
                <a:cs typeface="Times New Roman" panose="02020603050405020304" pitchFamily="18" charset="0"/>
              </a:rPr>
              <a:t> No officer or employee of the eligible business whose total compensation exceeded $425,000 in calendar year 2019 -</a:t>
            </a:r>
          </a:p>
          <a:p>
            <a:pPr marL="800100" lvl="1" indent="-342900">
              <a:buFont typeface="+mj-lt"/>
              <a:buAutoNum type="arabicPeriod"/>
            </a:pPr>
            <a:r>
              <a:rPr lang="en-US" sz="2100" dirty="0">
                <a:latin typeface="Times New Roman" panose="02020603050405020304" pitchFamily="18" charset="0"/>
                <a:cs typeface="Times New Roman" panose="02020603050405020304" pitchFamily="18" charset="0"/>
              </a:rPr>
              <a:t>total compensation which exceeds the total compensation received by the eligible business in calendar year 2019; or</a:t>
            </a:r>
          </a:p>
          <a:p>
            <a:pPr marL="800100" lvl="1" indent="-342900">
              <a:buFont typeface="+mj-lt"/>
              <a:buAutoNum type="arabicPeriod"/>
            </a:pPr>
            <a:r>
              <a:rPr lang="en-US" sz="2100" dirty="0">
                <a:latin typeface="Times New Roman" panose="02020603050405020304" pitchFamily="18" charset="0"/>
                <a:cs typeface="Times New Roman" panose="02020603050405020304" pitchFamily="18" charset="0"/>
              </a:rPr>
              <a:t>will receive severance pay or other benefits upon termination of employment which exceeds twice the maximum total compensation received by the officer or employee from the eligible business in calendar year 2019; and</a:t>
            </a:r>
          </a:p>
          <a:p>
            <a:pPr lvl="1"/>
            <a:endParaRPr lang="en-US" sz="21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2100" dirty="0">
                <a:latin typeface="Times New Roman" panose="02020603050405020304" pitchFamily="18" charset="0"/>
                <a:cs typeface="Times New Roman" panose="02020603050405020304" pitchFamily="18" charset="0"/>
              </a:rPr>
              <a:t>No officer or employee of the eligible business whose total compensation exceeded $3,000,000 in calendar year 2019 may receive during any 12 consecutive months of such period total compensation in excess of the sum of—</a:t>
            </a:r>
          </a:p>
          <a:p>
            <a:pPr marL="800100" lvl="1" indent="-342900">
              <a:buFont typeface="+mj-lt"/>
              <a:buAutoNum type="arabicPeriod"/>
            </a:pPr>
            <a:r>
              <a:rPr lang="en-US" sz="2100" dirty="0">
                <a:latin typeface="Times New Roman" panose="02020603050405020304" pitchFamily="18" charset="0"/>
                <a:cs typeface="Times New Roman" panose="02020603050405020304" pitchFamily="18" charset="0"/>
              </a:rPr>
              <a:t>$3,000,000</a:t>
            </a:r>
          </a:p>
          <a:p>
            <a:pPr marL="800100" lvl="1" indent="-342900">
              <a:buFont typeface="+mj-lt"/>
              <a:buAutoNum type="arabicPeriod"/>
            </a:pPr>
            <a:r>
              <a:rPr lang="en-US" sz="2100" dirty="0">
                <a:latin typeface="Times New Roman" panose="02020603050405020304" pitchFamily="18" charset="0"/>
                <a:cs typeface="Times New Roman" panose="02020603050405020304" pitchFamily="18" charset="0"/>
              </a:rPr>
              <a:t>50 percent of the excess over $3,000,000 of the total compensation received by the officer or employee from the eligible business in calendar year 2019</a:t>
            </a:r>
          </a:p>
          <a:p>
            <a:pPr marL="800100" lvl="1" indent="-342900">
              <a:buFont typeface="+mj-lt"/>
              <a:buAutoNum type="arabicPeriod"/>
            </a:pPr>
            <a:endParaRPr lang="en-US" sz="2100" dirty="0">
              <a:latin typeface="Times New Roman" panose="02020603050405020304" pitchFamily="18" charset="0"/>
              <a:cs typeface="Times New Roman" panose="02020603050405020304" pitchFamily="18" charset="0"/>
            </a:endParaRPr>
          </a:p>
          <a:p>
            <a:pPr algn="l"/>
            <a:r>
              <a:rPr lang="en-US" sz="2100" cap="small" dirty="0">
                <a:latin typeface="Times New Roman" panose="02020603050405020304" pitchFamily="18" charset="0"/>
                <a:cs typeface="Times New Roman" panose="02020603050405020304" pitchFamily="18" charset="0"/>
              </a:rPr>
              <a:t>Total Compensation Defined</a:t>
            </a:r>
            <a:r>
              <a:rPr lang="en-US" sz="2100" dirty="0">
                <a:latin typeface="Times New Roman" panose="02020603050405020304" pitchFamily="18" charset="0"/>
                <a:cs typeface="Times New Roman" panose="02020603050405020304" pitchFamily="18" charset="0"/>
              </a:rPr>
              <a:t>.—In this section, the term “total compensation” includes salary, bonuses, awards of stock, and other financial benefits provided by an eligible business to an officer or employee of the eligible business.</a:t>
            </a:r>
          </a:p>
          <a:p>
            <a:pPr algn="l" fontAlgn="base"/>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828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4294967295"/>
          </p:nvPr>
        </p:nvSpPr>
        <p:spPr>
          <a:xfrm>
            <a:off x="480290" y="1985818"/>
            <a:ext cx="11111345" cy="4626841"/>
          </a:xfrm>
        </p:spPr>
        <p:txBody>
          <a:bodyPr>
            <a:normAutofit/>
          </a:bodyPr>
          <a:lstStyle/>
          <a:p>
            <a:pPr marL="0" indent="0" algn="ctr">
              <a:buNone/>
            </a:pPr>
            <a:r>
              <a:rPr lang="en-US" sz="4000" u="sng" dirty="0">
                <a:latin typeface="Times New Roman" panose="02020603050405020304" pitchFamily="18" charset="0"/>
                <a:cs typeface="Times New Roman" panose="02020603050405020304" pitchFamily="18" charset="0"/>
              </a:rPr>
              <a:t>EBITDA DEFINED</a:t>
            </a:r>
          </a:p>
          <a:p>
            <a:pPr marL="0" indent="0" algn="ctr">
              <a:buNone/>
            </a:pPr>
            <a:endParaRPr lang="en-US" sz="2500" dirty="0">
              <a:latin typeface="Times New Roman" panose="02020603050405020304" pitchFamily="18" charset="0"/>
              <a:cs typeface="Times New Roman" panose="02020603050405020304" pitchFamily="18" charset="0"/>
            </a:endParaRPr>
          </a:p>
          <a:p>
            <a:pPr marL="0" indent="0" algn="ctr">
              <a:buNone/>
            </a:pPr>
            <a:r>
              <a:rPr lang="en-US" sz="3000" dirty="0">
                <a:latin typeface="Times New Roman" panose="02020603050405020304" pitchFamily="18" charset="0"/>
                <a:cs typeface="Times New Roman" panose="02020603050405020304" pitchFamily="18" charset="0"/>
              </a:rPr>
              <a:t>The terms described by the Federal Reserve do not address whether a borrower’s EBITDA will be determined on a basis consistent with existing credit facilities or whether the borrower would receive the benefit of non-GAAP add-backs to EBITDA in certifying as to the maximum loan amount requirement for eligible</a:t>
            </a:r>
          </a:p>
        </p:txBody>
      </p:sp>
    </p:spTree>
    <p:extLst>
      <p:ext uri="{BB962C8B-B14F-4D97-AF65-F5344CB8AC3E}">
        <p14:creationId xmlns:p14="http://schemas.microsoft.com/office/powerpoint/2010/main" val="402073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4294967295"/>
          </p:nvPr>
        </p:nvSpPr>
        <p:spPr>
          <a:xfrm>
            <a:off x="480290" y="1985818"/>
            <a:ext cx="11111345" cy="4626841"/>
          </a:xfrm>
        </p:spPr>
        <p:txBody>
          <a:bodyPr>
            <a:normAutofit/>
          </a:bodyPr>
          <a:lstStyle/>
          <a:p>
            <a:pPr marL="0" indent="0" algn="ctr">
              <a:buNone/>
            </a:pPr>
            <a:endParaRPr lang="en-US" sz="4000" dirty="0">
              <a:latin typeface="Times New Roman" panose="02020603050405020304" pitchFamily="18" charset="0"/>
              <a:cs typeface="Times New Roman" panose="02020603050405020304" pitchFamily="18" charset="0"/>
            </a:endParaRPr>
          </a:p>
          <a:p>
            <a:pPr marL="0" indent="0" algn="ctr">
              <a:buNone/>
            </a:pPr>
            <a:endParaRPr lang="en-US" sz="4000" dirty="0">
              <a:latin typeface="Times New Roman" panose="02020603050405020304" pitchFamily="18" charset="0"/>
              <a:cs typeface="Times New Roman" panose="02020603050405020304" pitchFamily="18" charset="0"/>
            </a:endParaRPr>
          </a:p>
          <a:p>
            <a:pPr marL="0" indent="0" algn="ctr">
              <a:buNone/>
            </a:pPr>
            <a:r>
              <a:rPr lang="en-US" sz="6000" dirty="0">
                <a:latin typeface="Times New Roman" panose="02020603050405020304" pitchFamily="18" charset="0"/>
                <a:cs typeface="Times New Roman" panose="02020603050405020304" pitchFamily="18" charset="0"/>
              </a:rPr>
              <a:t>Q &amp; A</a:t>
            </a:r>
          </a:p>
          <a:p>
            <a:pPr marL="0" indent="0" algn="ctr">
              <a:buNone/>
            </a:pPr>
            <a:r>
              <a:rPr lang="en-US" sz="4000" dirty="0">
                <a:latin typeface="Times New Roman" panose="02020603050405020304" pitchFamily="18" charset="0"/>
                <a:cs typeface="Times New Roman" panose="02020603050405020304" pitchFamily="18" charset="0"/>
              </a:rPr>
              <a:t>Visit </a:t>
            </a:r>
            <a:r>
              <a:rPr lang="en-US" sz="4000" dirty="0">
                <a:latin typeface="Times New Roman" panose="02020603050405020304" pitchFamily="18" charset="0"/>
                <a:cs typeface="Times New Roman" panose="02020603050405020304" pitchFamily="18" charset="0"/>
                <a:hlinkClick r:id="rId2"/>
              </a:rPr>
              <a:t>www.brinkersimpsoncares.com</a:t>
            </a:r>
            <a:r>
              <a:rPr lang="en-US" sz="4000" dirty="0">
                <a:latin typeface="Times New Roman" panose="02020603050405020304" pitchFamily="18" charset="0"/>
                <a:cs typeface="Times New Roman" panose="02020603050405020304" pitchFamily="18" charset="0"/>
              </a:rPr>
              <a:t> for the most up to date information.</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487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701" y="630314"/>
            <a:ext cx="10972800" cy="1600200"/>
          </a:xfrm>
        </p:spPr>
        <p:txBody>
          <a:bodyPr/>
          <a:lstStyle/>
          <a:p>
            <a:r>
              <a:rPr lang="en-US" sz="7800" dirty="0">
                <a:latin typeface="Times New Roman" panose="02020603050405020304" pitchFamily="18" charset="0"/>
                <a:cs typeface="Times New Roman" panose="02020603050405020304" pitchFamily="18" charset="0"/>
              </a:rPr>
              <a:t>DISCLAIMER</a:t>
            </a:r>
          </a:p>
        </p:txBody>
      </p:sp>
      <p:sp>
        <p:nvSpPr>
          <p:cNvPr id="3" name="Content Placeholder 2"/>
          <p:cNvSpPr>
            <a:spLocks noGrp="1"/>
          </p:cNvSpPr>
          <p:nvPr>
            <p:ph idx="1"/>
          </p:nvPr>
        </p:nvSpPr>
        <p:spPr>
          <a:xfrm>
            <a:off x="790112" y="2450237"/>
            <a:ext cx="10798205" cy="4066544"/>
          </a:xfrm>
        </p:spPr>
        <p:txBody>
          <a:bodyPr>
            <a:normAutofit fontScale="92500" lnSpcReduction="20000"/>
          </a:bodyPr>
          <a:lstStyle/>
          <a:p>
            <a:pPr marL="0" indent="0">
              <a:buNone/>
            </a:pPr>
            <a:r>
              <a:rPr lang="en-US" dirty="0"/>
              <a:t>This analysis is not tax or legal advice and is not intended or written to be used, and cannot be used, for purposes of avoiding tax penalties that may be imposed on any taxpayer. </a:t>
            </a:r>
          </a:p>
          <a:p>
            <a:pPr marL="0" indent="0">
              <a:buNone/>
            </a:pPr>
            <a:endParaRPr lang="en-US" dirty="0"/>
          </a:p>
          <a:p>
            <a:pPr marL="0" indent="0">
              <a:buNone/>
            </a:pPr>
            <a:r>
              <a:rPr lang="en-US" dirty="0"/>
              <a:t>The information contained herein is general in nature and based on authorities that are subject to change. Brinker Simpson &amp; Company, LLC guarantees neither the accuracy nor completeness of any information and is not responsible for any errors or omissions, or for results obtained by others as a result of reliance upon such information. Brinker Simpson &amp; Company, LLC assumes no obligation to inform the reader of any changes in tax laws or other factors that could affect information contained herein. This publication does not, and is not intended to, provide legal, tax or accounting advice, and readers should consult their tax advisors concerning the application of tax laws to their particular situations.</a:t>
            </a:r>
          </a:p>
          <a:p>
            <a:endParaRPr lang="en-US" dirty="0"/>
          </a:p>
        </p:txBody>
      </p:sp>
    </p:spTree>
    <p:extLst>
      <p:ext uri="{BB962C8B-B14F-4D97-AF65-F5344CB8AC3E}">
        <p14:creationId xmlns:p14="http://schemas.microsoft.com/office/powerpoint/2010/main" val="1794587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0832-0B36-43C5-98EC-4CD165D78718}"/>
              </a:ext>
            </a:extLst>
          </p:cNvPr>
          <p:cNvSpPr>
            <a:spLocks noGrp="1"/>
          </p:cNvSpPr>
          <p:nvPr>
            <p:ph type="title"/>
          </p:nvPr>
        </p:nvSpPr>
        <p:spPr>
          <a:prstGeom prst="rect">
            <a:avLst/>
          </a:prstGeom>
        </p:spPr>
        <p:txBody>
          <a:bodyPr vert="horz" lIns="91440" tIns="45720" rIns="91440" bIns="45720" rtlCol="0" anchor="ctr">
            <a:normAutofit fontScale="90000"/>
          </a:bodyPr>
          <a:lstStyle/>
          <a:p>
            <a:br>
              <a:rPr lang="en-US" sz="2800" kern="1200" dirty="0">
                <a:solidFill>
                  <a:srgbClr val="FFFFFF"/>
                </a:solidFill>
                <a:latin typeface="Times New Roman" panose="02020603050405020304" pitchFamily="18" charset="0"/>
                <a:cs typeface="Times New Roman" panose="02020603050405020304" pitchFamily="18" charset="0"/>
              </a:rPr>
            </a:br>
            <a:r>
              <a:rPr lang="en-US" sz="2800" kern="1200" dirty="0">
                <a:solidFill>
                  <a:srgbClr val="FFFFFF"/>
                </a:solidFill>
                <a:latin typeface="Times New Roman" panose="02020603050405020304" pitchFamily="18" charset="0"/>
                <a:cs typeface="Times New Roman" panose="02020603050405020304" pitchFamily="18" charset="0"/>
              </a:rPr>
              <a:t> </a:t>
            </a:r>
            <a:br>
              <a:rPr lang="en-US" sz="2800" kern="1200" dirty="0">
                <a:solidFill>
                  <a:srgbClr val="FFFFFF"/>
                </a:solidFill>
                <a:latin typeface="Times New Roman" panose="02020603050405020304" pitchFamily="18" charset="0"/>
                <a:cs typeface="Times New Roman" panose="02020603050405020304" pitchFamily="18" charset="0"/>
              </a:rPr>
            </a:br>
            <a:endParaRPr lang="en-US" sz="2800" kern="1200" dirty="0">
              <a:solidFill>
                <a:srgbClr val="FFFFFF"/>
              </a:solidFill>
              <a:latin typeface="Times New Roman" panose="02020603050405020304" pitchFamily="18" charset="0"/>
              <a:cs typeface="Times New Roman" panose="02020603050405020304" pitchFamily="18" charset="0"/>
            </a:endParaRPr>
          </a:p>
        </p:txBody>
      </p:sp>
      <p:graphicFrame>
        <p:nvGraphicFramePr>
          <p:cNvPr id="44" name="Content Placeholder 2">
            <a:extLst>
              <a:ext uri="{FF2B5EF4-FFF2-40B4-BE49-F238E27FC236}">
                <a16:creationId xmlns:a16="http://schemas.microsoft.com/office/drawing/2014/main" id="{13C642C3-1A7B-4F54-BF25-124A5E1CC283}"/>
              </a:ext>
            </a:extLst>
          </p:cNvPr>
          <p:cNvGraphicFramePr>
            <a:graphicFrameLocks noGrp="1"/>
          </p:cNvGraphicFramePr>
          <p:nvPr>
            <p:ph idx="4294967295"/>
            <p:extLst>
              <p:ext uri="{D42A27DB-BD31-4B8C-83A1-F6EECF244321}">
                <p14:modId xmlns:p14="http://schemas.microsoft.com/office/powerpoint/2010/main" val="2667953452"/>
              </p:ext>
            </p:extLst>
          </p:nvPr>
        </p:nvGraphicFramePr>
        <p:xfrm>
          <a:off x="1066800" y="2162174"/>
          <a:ext cx="9190038" cy="4543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3375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38" y="246621"/>
            <a:ext cx="11150600" cy="920336"/>
          </a:xfrm>
          <a:prstGeom prst="rect">
            <a:avLst/>
          </a:prstGeom>
        </p:spPr>
        <p:txBody>
          <a:bodyPr vert="horz" lIns="91440" tIns="45720" rIns="91440" bIns="45720" rtlCol="0" anchor="b">
            <a:normAutofit/>
          </a:bodyPr>
          <a:lstStyle/>
          <a:p>
            <a:r>
              <a:rPr lang="en-US" sz="5000" dirty="0">
                <a:latin typeface="Times New Roman" panose="02020603050405020304" pitchFamily="18" charset="0"/>
                <a:cs typeface="Times New Roman" panose="02020603050405020304" pitchFamily="18" charset="0"/>
              </a:rPr>
              <a:t>AGENDA</a:t>
            </a:r>
          </a:p>
        </p:txBody>
      </p:sp>
      <p:graphicFrame>
        <p:nvGraphicFramePr>
          <p:cNvPr id="47" name="TextBox 3">
            <a:extLst>
              <a:ext uri="{FF2B5EF4-FFF2-40B4-BE49-F238E27FC236}">
                <a16:creationId xmlns:a16="http://schemas.microsoft.com/office/drawing/2014/main" id="{34F674CB-F11F-46ED-A0B4-DD4D579F9BE1}"/>
              </a:ext>
            </a:extLst>
          </p:cNvPr>
          <p:cNvGraphicFramePr/>
          <p:nvPr>
            <p:extLst>
              <p:ext uri="{D42A27DB-BD31-4B8C-83A1-F6EECF244321}">
                <p14:modId xmlns:p14="http://schemas.microsoft.com/office/powerpoint/2010/main" val="932287626"/>
              </p:ext>
            </p:extLst>
          </p:nvPr>
        </p:nvGraphicFramePr>
        <p:xfrm>
          <a:off x="444019" y="1373563"/>
          <a:ext cx="10837862"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9555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2530764"/>
            <a:ext cx="9042399" cy="3812886"/>
          </a:xfrm>
        </p:spPr>
        <p:txBody>
          <a:bodyPr>
            <a:normAutofit/>
          </a:bodyPr>
          <a:lstStyle/>
          <a:p>
            <a:pPr algn="l"/>
            <a:r>
              <a:rPr lang="en-US" sz="3000" b="1" dirty="0">
                <a:latin typeface="Times New Roman" panose="02020603050405020304" pitchFamily="18" charset="0"/>
                <a:cs typeface="Times New Roman" panose="02020603050405020304" pitchFamily="18" charset="0"/>
              </a:rPr>
              <a:t>Paycheck Protection Program &amp; EIDL</a:t>
            </a:r>
            <a:endParaRPr lang="en-US" sz="3000" dirty="0">
              <a:latin typeface="Times New Roman" panose="02020603050405020304" pitchFamily="18" charset="0"/>
              <a:cs typeface="Times New Roman" panose="02020603050405020304" pitchFamily="18" charset="0"/>
            </a:endParaRPr>
          </a:p>
          <a:p>
            <a:pPr fontAlgn="base"/>
            <a:endParaRPr lang="en-US" dirty="0"/>
          </a:p>
          <a:p>
            <a:pPr marL="285750" indent="-285750" algn="l" fontAlgn="base">
              <a:buFont typeface="Arial" panose="020B0604020202020204" pitchFamily="34" charset="0"/>
              <a:buChar char="•"/>
            </a:pPr>
            <a:r>
              <a:rPr lang="en-US" dirty="0"/>
              <a:t>Both programs are out of cash</a:t>
            </a:r>
          </a:p>
          <a:p>
            <a:pPr marL="285750" indent="-285750" algn="l" fontAlgn="base">
              <a:buFont typeface="Arial" panose="020B0604020202020204" pitchFamily="34" charset="0"/>
              <a:buChar char="•"/>
            </a:pPr>
            <a:r>
              <a:rPr lang="en-US" dirty="0"/>
              <a:t>Demographics for the PPP are available; a copy of their Slide deck is available for download within this presentation.  Additionally, we will quickly review details on the loan sizes of the first tranche on the next slide.</a:t>
            </a:r>
          </a:p>
          <a:p>
            <a:pPr marL="285750" indent="-285750" algn="l" fontAlgn="base">
              <a:buFont typeface="Arial" panose="020B0604020202020204" pitchFamily="34" charset="0"/>
              <a:buChar char="•"/>
            </a:pPr>
            <a:r>
              <a:rPr lang="en-US" dirty="0"/>
              <a:t>Can participate in both the Main Street Lending Program &amp; the PPP</a:t>
            </a:r>
          </a:p>
          <a:p>
            <a:pPr marL="285750" indent="-285750" algn="l" fontAlgn="base">
              <a:buFont typeface="Arial" panose="020B0604020202020204" pitchFamily="34" charset="0"/>
              <a:buChar char="•"/>
            </a:pPr>
            <a:r>
              <a:rPr lang="en-US" dirty="0"/>
              <a:t>If you were locked out of the first round of funding, stay inContact with your bank and other qualified lenders and re-apply.  We are optimistic funding will be expanded.</a:t>
            </a:r>
          </a:p>
          <a:p>
            <a:pPr marL="285750" indent="-285750" algn="l" fontAlgn="base">
              <a:buFont typeface="Arial" panose="020B0604020202020204" pitchFamily="34" charset="0"/>
              <a:buChar char="•"/>
            </a:pPr>
            <a:r>
              <a:rPr lang="en-US" dirty="0"/>
              <a:t>Full details on forgiveness calculations are still not available</a:t>
            </a:r>
          </a:p>
          <a:p>
            <a:pPr marL="285750" indent="-285750" algn="l" fontAlgn="base">
              <a:buFont typeface="Arial" panose="020B0604020202020204" pitchFamily="34" charset="0"/>
              <a:buChar char="•"/>
            </a:pPr>
            <a:r>
              <a:rPr lang="en-US" dirty="0"/>
              <a:t>Limited information available on the demographics of the EIDL loans or how the applications were prioritized</a:t>
            </a:r>
          </a:p>
          <a:p>
            <a:endParaRPr lang="en-US" dirty="0"/>
          </a:p>
        </p:txBody>
      </p:sp>
    </p:spTree>
    <p:extLst>
      <p:ext uri="{BB962C8B-B14F-4D97-AF65-F5344CB8AC3E}">
        <p14:creationId xmlns:p14="http://schemas.microsoft.com/office/powerpoint/2010/main" val="2185207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6391913-8522-4639-BF23-E7F9A103E9C1}"/>
              </a:ext>
            </a:extLst>
          </p:cNvPr>
          <p:cNvSpPr>
            <a:spLocks noGrp="1"/>
          </p:cNvSpPr>
          <p:nvPr>
            <p:ph type="title"/>
          </p:nvPr>
        </p:nvSpPr>
        <p:spPr>
          <a:xfrm>
            <a:off x="515938" y="246621"/>
            <a:ext cx="11150600" cy="920336"/>
          </a:xfrm>
          <a:prstGeom prst="rect">
            <a:avLst/>
          </a:prstGeom>
        </p:spPr>
        <p:txBody>
          <a:bodyPr vert="horz" lIns="91440" tIns="45720" rIns="91440" bIns="45720" rtlCol="0" anchor="ctr">
            <a:normAutofit/>
          </a:bodyPr>
          <a:lstStyle/>
          <a:p>
            <a:r>
              <a:rPr lang="en-US" sz="3700" dirty="0">
                <a:latin typeface="Times New Roman" panose="02020603050405020304" pitchFamily="18" charset="0"/>
                <a:cs typeface="Times New Roman" panose="02020603050405020304" pitchFamily="18" charset="0"/>
              </a:rPr>
              <a:t>Paycheck Protection Program Loan Size Details</a:t>
            </a:r>
          </a:p>
        </p:txBody>
      </p:sp>
      <p:graphicFrame>
        <p:nvGraphicFramePr>
          <p:cNvPr id="9" name="Content Placeholder 8">
            <a:extLst>
              <a:ext uri="{FF2B5EF4-FFF2-40B4-BE49-F238E27FC236}">
                <a16:creationId xmlns:a16="http://schemas.microsoft.com/office/drawing/2014/main" id="{8F9E6286-D125-4655-9670-5FAF44F9C330}"/>
              </a:ext>
            </a:extLst>
          </p:cNvPr>
          <p:cNvGraphicFramePr>
            <a:graphicFrameLocks noGrp="1"/>
          </p:cNvGraphicFramePr>
          <p:nvPr>
            <p:ph idx="1"/>
            <p:extLst>
              <p:ext uri="{D42A27DB-BD31-4B8C-83A1-F6EECF244321}">
                <p14:modId xmlns:p14="http://schemas.microsoft.com/office/powerpoint/2010/main" val="1565682290"/>
              </p:ext>
            </p:extLst>
          </p:nvPr>
        </p:nvGraphicFramePr>
        <p:xfrm>
          <a:off x="695658" y="1166957"/>
          <a:ext cx="10791160" cy="4707751"/>
        </p:xfrm>
        <a:graphic>
          <a:graphicData uri="http://schemas.openxmlformats.org/drawingml/2006/table">
            <a:tbl>
              <a:tblPr firstRow="1" bandRow="1">
                <a:tableStyleId>{21E4AEA4-8DFA-4A89-87EB-49C32662AFE0}</a:tableStyleId>
              </a:tblPr>
              <a:tblGrid>
                <a:gridCol w="2158232">
                  <a:extLst>
                    <a:ext uri="{9D8B030D-6E8A-4147-A177-3AD203B41FA5}">
                      <a16:colId xmlns:a16="http://schemas.microsoft.com/office/drawing/2014/main" val="4088184184"/>
                    </a:ext>
                  </a:extLst>
                </a:gridCol>
                <a:gridCol w="2158232">
                  <a:extLst>
                    <a:ext uri="{9D8B030D-6E8A-4147-A177-3AD203B41FA5}">
                      <a16:colId xmlns:a16="http://schemas.microsoft.com/office/drawing/2014/main" val="2641440809"/>
                    </a:ext>
                  </a:extLst>
                </a:gridCol>
                <a:gridCol w="2158232">
                  <a:extLst>
                    <a:ext uri="{9D8B030D-6E8A-4147-A177-3AD203B41FA5}">
                      <a16:colId xmlns:a16="http://schemas.microsoft.com/office/drawing/2014/main" val="1932169582"/>
                    </a:ext>
                  </a:extLst>
                </a:gridCol>
                <a:gridCol w="2158232">
                  <a:extLst>
                    <a:ext uri="{9D8B030D-6E8A-4147-A177-3AD203B41FA5}">
                      <a16:colId xmlns:a16="http://schemas.microsoft.com/office/drawing/2014/main" val="1154040642"/>
                    </a:ext>
                  </a:extLst>
                </a:gridCol>
                <a:gridCol w="2158232">
                  <a:extLst>
                    <a:ext uri="{9D8B030D-6E8A-4147-A177-3AD203B41FA5}">
                      <a16:colId xmlns:a16="http://schemas.microsoft.com/office/drawing/2014/main" val="468817139"/>
                    </a:ext>
                  </a:extLst>
                </a:gridCol>
              </a:tblGrid>
              <a:tr h="1183807">
                <a:tc>
                  <a:txBody>
                    <a:bodyPr/>
                    <a:lstStyle/>
                    <a:p>
                      <a:pPr marL="0" algn="l" defTabSz="914400" rtl="0" eaLnBrk="1" fontAlgn="b" latinLnBrk="0" hangingPunct="1"/>
                      <a:r>
                        <a:rPr lang="en-US" sz="2800" b="1" kern="1200" dirty="0">
                          <a:solidFill>
                            <a:schemeClr val="lt1"/>
                          </a:solidFill>
                          <a:latin typeface="+mn-lt"/>
                          <a:ea typeface="+mn-ea"/>
                          <a:cs typeface="+mn-cs"/>
                        </a:rPr>
                        <a:t>Loan Size</a:t>
                      </a:r>
                    </a:p>
                  </a:txBody>
                  <a:tcPr marL="9525" marR="9525" marT="9525" marB="0" anchor="b">
                    <a:solidFill>
                      <a:schemeClr val="accent1">
                        <a:lumMod val="75000"/>
                      </a:schemeClr>
                    </a:solidFill>
                  </a:tcPr>
                </a:tc>
                <a:tc>
                  <a:txBody>
                    <a:bodyPr/>
                    <a:lstStyle/>
                    <a:p>
                      <a:pPr algn="l" fontAlgn="b"/>
                      <a:r>
                        <a:rPr lang="en-US" sz="2800" dirty="0"/>
                        <a:t>Approved Loans</a:t>
                      </a:r>
                      <a:endParaRPr lang="en-US" sz="25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solidFill>
                      <a:schemeClr val="accent1">
                        <a:lumMod val="75000"/>
                      </a:schemeClr>
                    </a:solidFill>
                  </a:tcPr>
                </a:tc>
                <a:tc>
                  <a:txBody>
                    <a:bodyPr/>
                    <a:lstStyle/>
                    <a:p>
                      <a:pPr algn="l" fontAlgn="b"/>
                      <a:r>
                        <a:rPr lang="en-US" sz="2800" dirty="0"/>
                        <a:t>Approved Dollars</a:t>
                      </a:r>
                      <a:endParaRPr lang="en-US" sz="25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solidFill>
                      <a:schemeClr val="accent1">
                        <a:lumMod val="75000"/>
                      </a:schemeClr>
                    </a:solidFill>
                  </a:tcPr>
                </a:tc>
                <a:tc>
                  <a:txBody>
                    <a:bodyPr/>
                    <a:lstStyle/>
                    <a:p>
                      <a:pPr algn="l" fontAlgn="b"/>
                      <a:r>
                        <a:rPr lang="en-US" sz="2800" dirty="0"/>
                        <a:t>% of Count</a:t>
                      </a:r>
                      <a:endParaRPr lang="en-US" sz="25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solidFill>
                      <a:schemeClr val="accent1">
                        <a:lumMod val="75000"/>
                      </a:schemeClr>
                    </a:solidFill>
                  </a:tcPr>
                </a:tc>
                <a:tc>
                  <a:txBody>
                    <a:bodyPr/>
                    <a:lstStyle/>
                    <a:p>
                      <a:pPr algn="l" fontAlgn="b"/>
                      <a:r>
                        <a:rPr lang="en-US" sz="2800" dirty="0"/>
                        <a:t>% of Amount</a:t>
                      </a:r>
                      <a:endParaRPr lang="en-US" sz="25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solidFill>
                      <a:schemeClr val="accent1">
                        <a:lumMod val="75000"/>
                      </a:schemeClr>
                    </a:solidFill>
                  </a:tcPr>
                </a:tc>
                <a:extLst>
                  <a:ext uri="{0D108BD9-81ED-4DB2-BD59-A6C34878D82A}">
                    <a16:rowId xmlns:a16="http://schemas.microsoft.com/office/drawing/2014/main" val="444036604"/>
                  </a:ext>
                </a:extLst>
              </a:tr>
              <a:tr h="506919">
                <a:tc>
                  <a:txBody>
                    <a:bodyPr/>
                    <a:lstStyle/>
                    <a:p>
                      <a:pPr marL="0" algn="l" defTabSz="914400" rtl="0" eaLnBrk="1" fontAlgn="b" latinLnBrk="0" hangingPunct="1"/>
                      <a:r>
                        <a:rPr lang="en-US" sz="1800" dirty="0">
                          <a:latin typeface="Times New Roman" panose="02020603050405020304" pitchFamily="18" charset="0"/>
                          <a:cs typeface="Times New Roman" panose="02020603050405020304" pitchFamily="18" charset="0"/>
                        </a:rPr>
                        <a:t>$150K and Under</a:t>
                      </a:r>
                      <a:endParaRPr lang="en-US" sz="1800"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1,229,893</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$58,321,791,761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74.03%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17.04%</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348620818"/>
                  </a:ext>
                </a:extLst>
              </a:tr>
              <a:tr h="401849">
                <a:tc>
                  <a:txBody>
                    <a:bodyPr/>
                    <a:lstStyle/>
                    <a:p>
                      <a:pPr marL="0" algn="l" defTabSz="914400" rtl="0" eaLnBrk="1" fontAlgn="b" latinLnBrk="0" hangingPunct="1"/>
                      <a:r>
                        <a:rPr lang="en-US" sz="1800" dirty="0">
                          <a:latin typeface="Times New Roman" panose="02020603050405020304" pitchFamily="18" charset="0"/>
                          <a:cs typeface="Times New Roman" panose="02020603050405020304" pitchFamily="18" charset="0"/>
                        </a:rPr>
                        <a:t>&gt;$150K - $350K</a:t>
                      </a:r>
                      <a:endParaRPr lang="en-US" sz="1800"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224,061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$50,926,354,675</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 13.49%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14.88%</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4134824277"/>
                  </a:ext>
                </a:extLst>
              </a:tr>
              <a:tr h="359275">
                <a:tc>
                  <a:txBody>
                    <a:bodyPr/>
                    <a:lstStyle/>
                    <a:p>
                      <a:pPr marL="0" algn="l" defTabSz="914400" rtl="0" eaLnBrk="1" fontAlgn="b" latinLnBrk="0" hangingPunct="1"/>
                      <a:r>
                        <a:rPr lang="en-US" sz="1800" dirty="0">
                          <a:latin typeface="Times New Roman" panose="02020603050405020304" pitchFamily="18" charset="0"/>
                          <a:cs typeface="Times New Roman" panose="02020603050405020304" pitchFamily="18" charset="0"/>
                        </a:rPr>
                        <a:t>&gt;$350K - $1M</a:t>
                      </a:r>
                      <a:endParaRPr lang="en-US" sz="1800"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140,197</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$80,628,410,796</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8.44%</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23.56%</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197592600"/>
                  </a:ext>
                </a:extLst>
              </a:tr>
              <a:tr h="751967">
                <a:tc>
                  <a:txBody>
                    <a:bodyPr/>
                    <a:lstStyle/>
                    <a:p>
                      <a:pPr marL="0" algn="l" defTabSz="914400" rtl="0" eaLnBrk="1" fontAlgn="b" latinLnBrk="0" hangingPunct="1"/>
                      <a:r>
                        <a:rPr lang="en-US" sz="1800" dirty="0">
                          <a:latin typeface="Times New Roman" panose="02020603050405020304" pitchFamily="18" charset="0"/>
                          <a:cs typeface="Times New Roman" panose="02020603050405020304" pitchFamily="18" charset="0"/>
                        </a:rPr>
                        <a:t>&gt;$1M - $2M</a:t>
                      </a:r>
                      <a:endParaRPr lang="en-US" sz="1800"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41,238</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$57,187,983,464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2.48%</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16.71%</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783469189"/>
                  </a:ext>
                </a:extLst>
              </a:tr>
              <a:tr h="751967">
                <a:tc>
                  <a:txBody>
                    <a:bodyPr/>
                    <a:lstStyle/>
                    <a:p>
                      <a:pPr marL="0" algn="l" defTabSz="914400" rtl="0" eaLnBrk="1" fontAlgn="b" latinLnBrk="0" hangingPunct="1"/>
                      <a:r>
                        <a:rPr lang="en-US" sz="1800" dirty="0">
                          <a:latin typeface="Times New Roman" panose="02020603050405020304" pitchFamily="18" charset="0"/>
                          <a:cs typeface="Times New Roman" panose="02020603050405020304" pitchFamily="18" charset="0"/>
                        </a:rPr>
                        <a:t>&gt;$2M - $5M</a:t>
                      </a:r>
                      <a:endParaRPr lang="en-US" sz="1800"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21,566</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$64,315,474,825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1.30%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18.79%</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643455182"/>
                  </a:ext>
                </a:extLst>
              </a:tr>
              <a:tr h="751967">
                <a:tc>
                  <a:txBody>
                    <a:bodyPr/>
                    <a:lstStyle/>
                    <a:p>
                      <a:pPr marL="0" algn="l" defTabSz="914400" rtl="0" eaLnBrk="1" fontAlgn="b" latinLnBrk="0" hangingPunct="1"/>
                      <a:r>
                        <a:rPr lang="en-US" sz="1800" dirty="0">
                          <a:latin typeface="Times New Roman" panose="02020603050405020304" pitchFamily="18" charset="0"/>
                          <a:cs typeface="Times New Roman" panose="02020603050405020304" pitchFamily="18" charset="0"/>
                        </a:rPr>
                        <a:t>&gt;$5M</a:t>
                      </a:r>
                      <a:endParaRPr lang="en-US" sz="1800" u="none" strike="noStrike" kern="1200" dirty="0">
                        <a:solidFill>
                          <a:schemeClr val="dk1"/>
                        </a:solidFill>
                        <a:effectLst/>
                        <a:latin typeface="Times New Roman" panose="02020603050405020304" pitchFamily="18" charset="0"/>
                        <a:ea typeface="+mn-ea"/>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4,412</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$30,897,983,582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0.27%</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dirty="0">
                          <a:latin typeface="Times New Roman" panose="02020603050405020304" pitchFamily="18" charset="0"/>
                          <a:cs typeface="Times New Roman" panose="02020603050405020304" pitchFamily="18" charset="0"/>
                        </a:rPr>
                        <a:t>9.03%</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363802671"/>
                  </a:ext>
                </a:extLst>
              </a:tr>
            </a:tbl>
          </a:graphicData>
        </a:graphic>
      </p:graphicFrame>
    </p:spTree>
    <p:extLst>
      <p:ext uri="{BB962C8B-B14F-4D97-AF65-F5344CB8AC3E}">
        <p14:creationId xmlns:p14="http://schemas.microsoft.com/office/powerpoint/2010/main" val="1678544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2530764"/>
            <a:ext cx="9699914" cy="3812886"/>
          </a:xfrm>
        </p:spPr>
        <p:txBody>
          <a:bodyPr>
            <a:normAutofit/>
          </a:bodyPr>
          <a:lstStyle/>
          <a:p>
            <a:r>
              <a:rPr lang="en-US" sz="5000" b="1" dirty="0">
                <a:solidFill>
                  <a:schemeClr val="tx1">
                    <a:lumMod val="95000"/>
                    <a:lumOff val="5000"/>
                  </a:schemeClr>
                </a:solidFill>
                <a:latin typeface="Times New Roman" panose="02020603050405020304" pitchFamily="18" charset="0"/>
                <a:cs typeface="Times New Roman" panose="02020603050405020304" pitchFamily="18" charset="0"/>
              </a:rPr>
              <a:t>PPP - You’re Funded, Now What?</a:t>
            </a:r>
          </a:p>
          <a:p>
            <a:endParaRPr lang="en-US" dirty="0"/>
          </a:p>
          <a:p>
            <a:pPr marL="285750" indent="-285750" algn="l">
              <a:buFont typeface="Arial" panose="020B0604020202020204" pitchFamily="34" charset="0"/>
              <a:buChar char="•"/>
            </a:pPr>
            <a:r>
              <a:rPr lang="en-US" sz="2500" dirty="0">
                <a:ln w="0">
                  <a:noFill/>
                </a:ln>
                <a:solidFill>
                  <a:schemeClr val="tx1">
                    <a:lumMod val="95000"/>
                    <a:lumOff val="5000"/>
                  </a:schemeClr>
                </a:solidFill>
                <a:latin typeface="Times New Roman" panose="02020603050405020304" pitchFamily="18" charset="0"/>
                <a:cs typeface="Times New Roman" panose="02020603050405020304" pitchFamily="18" charset="0"/>
              </a:rPr>
              <a:t>CAUTION:  Follow the spending rules to avoid fines, consider setting up separate account or accounting class to track spending</a:t>
            </a:r>
          </a:p>
          <a:p>
            <a:pPr marL="285750" indent="-285750" algn="l">
              <a:buFont typeface="Arial" panose="020B0604020202020204" pitchFamily="34" charset="0"/>
              <a:buChar char="•"/>
            </a:pPr>
            <a:r>
              <a:rPr lang="en-US" sz="2500" dirty="0">
                <a:ln w="0">
                  <a:noFill/>
                </a:ln>
                <a:solidFill>
                  <a:schemeClr val="tx1">
                    <a:lumMod val="95000"/>
                    <a:lumOff val="5000"/>
                  </a:schemeClr>
                </a:solidFill>
                <a:latin typeface="Times New Roman" panose="02020603050405020304" pitchFamily="18" charset="0"/>
                <a:cs typeface="Times New Roman" panose="02020603050405020304" pitchFamily="18" charset="0"/>
              </a:rPr>
              <a:t>Get your people back on payroll.</a:t>
            </a:r>
          </a:p>
          <a:p>
            <a:pPr marL="285750" indent="-285750" algn="l">
              <a:buFont typeface="Arial" panose="020B0604020202020204" pitchFamily="34" charset="0"/>
              <a:buChar char="•"/>
            </a:pPr>
            <a:r>
              <a:rPr lang="en-US" sz="2500" dirty="0">
                <a:ln w="0">
                  <a:noFill/>
                </a:ln>
                <a:solidFill>
                  <a:schemeClr val="tx1">
                    <a:lumMod val="95000"/>
                    <a:lumOff val="5000"/>
                  </a:schemeClr>
                </a:solidFill>
                <a:latin typeface="Times New Roman" panose="02020603050405020304" pitchFamily="18" charset="0"/>
                <a:ea typeface="Open Sans" panose="020B0606030504020204" pitchFamily="34" charset="0"/>
                <a:cs typeface="Times New Roman" panose="02020603050405020304" pitchFamily="18" charset="0"/>
              </a:rPr>
              <a:t>Forgiveness – latest updates &amp; what needs to change.</a:t>
            </a:r>
          </a:p>
          <a:p>
            <a:pPr marL="285750" indent="-285750" algn="l">
              <a:buFont typeface="Arial" panose="020B0604020202020204" pitchFamily="34" charset="0"/>
              <a:buChar char="•"/>
            </a:pPr>
            <a:endParaRPr lang="en-US" sz="1400" b="1" dirty="0">
              <a:ln w="0">
                <a:noFill/>
              </a:ln>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285750" indent="-285750" algn="l">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lgn="l" fontAlgn="base"/>
            <a:endParaRPr lang="en-US" dirty="0"/>
          </a:p>
        </p:txBody>
      </p:sp>
    </p:spTree>
    <p:extLst>
      <p:ext uri="{BB962C8B-B14F-4D97-AF65-F5344CB8AC3E}">
        <p14:creationId xmlns:p14="http://schemas.microsoft.com/office/powerpoint/2010/main" val="1311336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2530764"/>
            <a:ext cx="9042399" cy="3812886"/>
          </a:xfrm>
        </p:spPr>
        <p:txBody>
          <a:bodyPr>
            <a:normAutofit fontScale="85000" lnSpcReduction="10000"/>
          </a:bodyPr>
          <a:lstStyle/>
          <a:p>
            <a:r>
              <a:rPr lang="en-US" sz="5000" b="1" dirty="0">
                <a:latin typeface="Times New Roman" panose="02020603050405020304" pitchFamily="18" charset="0"/>
                <a:cs typeface="Times New Roman" panose="02020603050405020304" pitchFamily="18" charset="0"/>
              </a:rPr>
              <a:t>Main Street Lending Program (MSLP)</a:t>
            </a:r>
            <a:endParaRPr lang="en-US" sz="5000" dirty="0">
              <a:latin typeface="Times New Roman" panose="02020603050405020304" pitchFamily="18" charset="0"/>
              <a:cs typeface="Times New Roman" panose="02020603050405020304" pitchFamily="18" charset="0"/>
            </a:endParaRPr>
          </a:p>
          <a:p>
            <a:pPr fontAlgn="base"/>
            <a:endParaRPr lang="en-US" dirty="0">
              <a:latin typeface="Times New Roman" panose="02020603050405020304" pitchFamily="18" charset="0"/>
              <a:cs typeface="Times New Roman" panose="02020603050405020304" pitchFamily="18" charset="0"/>
            </a:endParaRPr>
          </a:p>
          <a:p>
            <a:pPr marL="285750" indent="-285750" algn="l" fontAlgn="base">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The Main Street Lending Program (Main Street) offers four-year, unsecured loans to businesses that meet the criteria set forth by the Federal Reserve. </a:t>
            </a:r>
          </a:p>
          <a:p>
            <a:pPr marL="285750" indent="-285750" algn="l" fontAlgn="base">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600 billion in funds available</a:t>
            </a:r>
          </a:p>
          <a:p>
            <a:pPr marL="285750" indent="-285750" algn="l" fontAlgn="base">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Borrowers are able to participate in both the Main Street Lending Program &amp; the PPP.</a:t>
            </a:r>
          </a:p>
          <a:p>
            <a:pPr marL="285750" indent="-285750" algn="l" fontAlgn="base">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Main Street loans are not eligible for forgiveness, but offer one year deferments for principal and interest payments </a:t>
            </a:r>
          </a:p>
          <a:p>
            <a:pPr marL="285750" indent="-285750" algn="l" fontAlgn="base">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When the program becomes available, eligible banks may originate new loans through two facilities</a:t>
            </a:r>
          </a:p>
          <a:p>
            <a:pPr marL="742950" lvl="1" indent="-285750" fontAlgn="base">
              <a:buFont typeface="Arial" panose="020B0604020202020204" pitchFamily="34" charset="0"/>
              <a:buChar char="•"/>
            </a:pPr>
            <a:r>
              <a:rPr lang="en-US" sz="1800" b="1" dirty="0">
                <a:solidFill>
                  <a:schemeClr val="tx1">
                    <a:lumMod val="95000"/>
                    <a:lumOff val="5000"/>
                  </a:schemeClr>
                </a:solidFill>
                <a:latin typeface="Times New Roman" panose="02020603050405020304" pitchFamily="18" charset="0"/>
                <a:cs typeface="Times New Roman" panose="02020603050405020304" pitchFamily="18" charset="0"/>
              </a:rPr>
              <a:t>Main Street New Loan Facility (MSNLF)</a:t>
            </a:r>
          </a:p>
          <a:p>
            <a:pPr marL="742950" lvl="1" indent="-285750" fontAlgn="base">
              <a:buFont typeface="Arial" panose="020B0604020202020204" pitchFamily="34" charset="0"/>
              <a:buChar char="•"/>
            </a:pPr>
            <a:r>
              <a:rPr lang="en-US" sz="1800" b="1" dirty="0">
                <a:latin typeface="Times New Roman" panose="02020603050405020304" pitchFamily="18" charset="0"/>
                <a:cs typeface="Times New Roman" panose="02020603050405020304" pitchFamily="18" charset="0"/>
              </a:rPr>
              <a:t>Main Street Expanded Loan Facility (MSELF)</a:t>
            </a:r>
          </a:p>
        </p:txBody>
      </p:sp>
    </p:spTree>
    <p:extLst>
      <p:ext uri="{BB962C8B-B14F-4D97-AF65-F5344CB8AC3E}">
        <p14:creationId xmlns:p14="http://schemas.microsoft.com/office/powerpoint/2010/main" val="264932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2530764"/>
            <a:ext cx="9042399" cy="3812886"/>
          </a:xfrm>
        </p:spPr>
        <p:txBody>
          <a:bodyPr>
            <a:normAutofit/>
          </a:bodyPr>
          <a:lstStyle/>
          <a:p>
            <a:pPr lvl="1" algn="ctr" fontAlgn="base"/>
            <a:r>
              <a:rPr lang="en-US" sz="4000" b="1" dirty="0">
                <a:solidFill>
                  <a:schemeClr val="tx1">
                    <a:lumMod val="95000"/>
                    <a:lumOff val="5000"/>
                  </a:schemeClr>
                </a:solidFill>
                <a:latin typeface="Times New Roman" panose="02020603050405020304" pitchFamily="18" charset="0"/>
                <a:cs typeface="Times New Roman" panose="02020603050405020304" pitchFamily="18" charset="0"/>
              </a:rPr>
              <a:t>Main Street New Loan Facility (MSNLF)</a:t>
            </a:r>
          </a:p>
          <a:p>
            <a:pPr marL="285750" indent="-285750" algn="l">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Eligible borrowers must have less than 10,000 employees or 2 billion dollars in 2019 revenue</a:t>
            </a:r>
          </a:p>
          <a:p>
            <a:pPr marL="285750" indent="-285750" algn="l">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Borrowers must be a business created or organized in the United States, or under the law of the United States, with significant operations in and a majority of its employees based in the United States. </a:t>
            </a:r>
          </a:p>
          <a:p>
            <a:pPr marL="285750" indent="-285750" algn="l">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Eligible Borrowers that participate in the Facility may not also participate in the MSELF or the Primary Market Corporate Credit Facility. </a:t>
            </a:r>
          </a:p>
          <a:p>
            <a:pPr fontAlgn="base"/>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6121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Company meeting presentation</Template>
  <TotalTime>389</TotalTime>
  <Words>1703</Words>
  <Application>Microsoft Office PowerPoint</Application>
  <PresentationFormat>Widescreen</PresentationFormat>
  <Paragraphs>149</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Century Gothic</vt:lpstr>
      <vt:lpstr>Courier New</vt:lpstr>
      <vt:lpstr>Open Sans</vt:lpstr>
      <vt:lpstr>Palatino Linotype</vt:lpstr>
      <vt:lpstr>Times New Roman</vt:lpstr>
      <vt:lpstr>Wingdings</vt:lpstr>
      <vt:lpstr>Company background presentation</vt:lpstr>
      <vt:lpstr>           COVID-19 Relief – Federal Lending Programs    </vt:lpstr>
      <vt:lpstr>DISCLAIMER</vt:lpstr>
      <vt:lpstr>   </vt:lpstr>
      <vt:lpstr>AGENDA</vt:lpstr>
      <vt:lpstr>PowerPoint Presentation</vt:lpstr>
      <vt:lpstr>Paycheck Protection Program Loan Size Details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Kristen McCabe</dc:creator>
  <cp:lastModifiedBy>Lauren Contino</cp:lastModifiedBy>
  <cp:revision>47</cp:revision>
  <dcterms:created xsi:type="dcterms:W3CDTF">2020-04-03T18:28:03Z</dcterms:created>
  <dcterms:modified xsi:type="dcterms:W3CDTF">2021-03-02T22:12:44Z</dcterms:modified>
</cp:coreProperties>
</file>