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16"/>
  </p:notesMasterIdLst>
  <p:handoutMasterIdLst>
    <p:handoutMasterId r:id="rId17"/>
  </p:handoutMasterIdLst>
  <p:sldIdLst>
    <p:sldId id="283" r:id="rId2"/>
    <p:sldId id="273" r:id="rId3"/>
    <p:sldId id="2624" r:id="rId4"/>
    <p:sldId id="2605" r:id="rId5"/>
    <p:sldId id="2630" r:id="rId6"/>
    <p:sldId id="2631" r:id="rId7"/>
    <p:sldId id="2628" r:id="rId8"/>
    <p:sldId id="2632" r:id="rId9"/>
    <p:sldId id="2633" r:id="rId10"/>
    <p:sldId id="2635" r:id="rId11"/>
    <p:sldId id="2598" r:id="rId12"/>
    <p:sldId id="2611" r:id="rId13"/>
    <p:sldId id="2602" r:id="rId14"/>
    <p:sldId id="2595" r:id="rId15"/>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34F3458C-A354-4EF6-BB77-15F068F8570D}">
          <p14:sldIdLst>
            <p14:sldId id="283"/>
            <p14:sldId id="273"/>
            <p14:sldId id="2624"/>
            <p14:sldId id="2605"/>
            <p14:sldId id="2630"/>
            <p14:sldId id="2631"/>
            <p14:sldId id="2628"/>
            <p14:sldId id="2632"/>
            <p14:sldId id="2633"/>
            <p14:sldId id="2635"/>
            <p14:sldId id="2598"/>
            <p14:sldId id="2611"/>
          </p14:sldIdLst>
        </p14:section>
        <p14:section name="Untitled Section" id="{DC7E821B-C1A3-4D80-9E52-D2FCBBD58876}">
          <p14:sldIdLst>
            <p14:sldId id="2602"/>
            <p14:sldId id="2595"/>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8799B23B-EC83-4686-B30A-512413B5E67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13" autoAdjust="0"/>
    <p:restoredTop sz="95508" autoAdjust="0"/>
  </p:normalViewPr>
  <p:slideViewPr>
    <p:cSldViewPr snapToGrid="0">
      <p:cViewPr varScale="1">
        <p:scale>
          <a:sx n="109" d="100"/>
          <a:sy n="109" d="100"/>
        </p:scale>
        <p:origin x="612" y="120"/>
      </p:cViewPr>
      <p:guideLst>
        <p:guide orient="horz" pos="2160"/>
        <p:guide pos="3840"/>
      </p:guideLst>
    </p:cSldViewPr>
  </p:slideViewPr>
  <p:outlineViewPr>
    <p:cViewPr>
      <p:scale>
        <a:sx n="33" d="100"/>
        <a:sy n="33" d="100"/>
      </p:scale>
      <p:origin x="0" y="-12797"/>
    </p:cViewPr>
  </p:outlineViewPr>
  <p:notesTextViewPr>
    <p:cViewPr>
      <p:scale>
        <a:sx n="3" d="2"/>
        <a:sy n="3" d="2"/>
      </p:scale>
      <p:origin x="0" y="0"/>
    </p:cViewPr>
  </p:notesTextViewPr>
  <p:sorterViewPr>
    <p:cViewPr>
      <p:scale>
        <a:sx n="100" d="100"/>
        <a:sy n="100" d="100"/>
      </p:scale>
      <p:origin x="0" y="-384"/>
    </p:cViewPr>
  </p:sorterViewPr>
  <p:notesViewPr>
    <p:cSldViewPr snapToGrid="0">
      <p:cViewPr varScale="1">
        <p:scale>
          <a:sx n="68" d="100"/>
          <a:sy n="68" d="100"/>
        </p:scale>
        <p:origin x="2885" y="6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8416B38-5EBE-4965-AB3A-4719D21639C8}"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ADDC0AB0-ABF5-4022-AE69-4B1461219CBB}">
      <dgm:prSet/>
      <dgm:spPr/>
      <dgm:t>
        <a:bodyPr/>
        <a:lstStyle/>
        <a:p>
          <a:r>
            <a:rPr lang="en-US" dirty="0">
              <a:latin typeface="Times New Roman" panose="02020603050405020304" pitchFamily="18" charset="0"/>
              <a:cs typeface="Times New Roman" panose="02020603050405020304" pitchFamily="18" charset="0"/>
            </a:rPr>
            <a:t>Paycheck Protection Program – Update, Outlook &amp;Forgiveness</a:t>
          </a:r>
        </a:p>
      </dgm:t>
    </dgm:pt>
    <dgm:pt modelId="{699B808F-57D4-41A6-B80C-A66685B3ADBE}" type="parTrans" cxnId="{32789BA0-2F4F-492F-A0E3-D03184607BDE}">
      <dgm:prSet/>
      <dgm:spPr/>
      <dgm:t>
        <a:bodyPr/>
        <a:lstStyle/>
        <a:p>
          <a:endParaRPr lang="en-US"/>
        </a:p>
      </dgm:t>
    </dgm:pt>
    <dgm:pt modelId="{513CE160-FE00-4966-AE7B-F65F55C9FE1E}" type="sibTrans" cxnId="{32789BA0-2F4F-492F-A0E3-D03184607BDE}">
      <dgm:prSet/>
      <dgm:spPr/>
      <dgm:t>
        <a:bodyPr/>
        <a:lstStyle/>
        <a:p>
          <a:endParaRPr lang="en-US"/>
        </a:p>
      </dgm:t>
    </dgm:pt>
    <dgm:pt modelId="{7383112B-D26E-494C-8F50-F9A7CB453021}">
      <dgm:prSet/>
      <dgm:spPr/>
      <dgm:t>
        <a:bodyPr/>
        <a:lstStyle/>
        <a:p>
          <a:r>
            <a:rPr lang="en-US" dirty="0">
              <a:latin typeface="Times New Roman" panose="02020603050405020304" pitchFamily="18" charset="0"/>
              <a:cs typeface="Times New Roman" panose="02020603050405020304" pitchFamily="18" charset="0"/>
            </a:rPr>
            <a:t>Main Street Lending Program – Overview and information</a:t>
          </a:r>
        </a:p>
      </dgm:t>
    </dgm:pt>
    <dgm:pt modelId="{47591732-198A-4282-946E-378DE6DD6498}" type="parTrans" cxnId="{143E0951-FFA0-4202-A04E-589A4C73979B}">
      <dgm:prSet/>
      <dgm:spPr/>
      <dgm:t>
        <a:bodyPr/>
        <a:lstStyle/>
        <a:p>
          <a:endParaRPr lang="en-US"/>
        </a:p>
      </dgm:t>
    </dgm:pt>
    <dgm:pt modelId="{ED930EDD-F0CF-45FB-BDB2-B18142990645}" type="sibTrans" cxnId="{143E0951-FFA0-4202-A04E-589A4C73979B}">
      <dgm:prSet/>
      <dgm:spPr/>
      <dgm:t>
        <a:bodyPr/>
        <a:lstStyle/>
        <a:p>
          <a:endParaRPr lang="en-US"/>
        </a:p>
      </dgm:t>
    </dgm:pt>
    <dgm:pt modelId="{4ECE2012-A0F4-4E2E-B41E-DA334A501A9C}">
      <dgm:prSet phldrT="[Text]"/>
      <dgm:spPr/>
      <dgm:t>
        <a:bodyPr/>
        <a:lstStyle/>
        <a:p>
          <a:r>
            <a:rPr lang="en-US" dirty="0">
              <a:latin typeface="Times New Roman" panose="02020603050405020304" pitchFamily="18" charset="0"/>
              <a:cs typeface="Times New Roman" panose="02020603050405020304" pitchFamily="18" charset="0"/>
            </a:rPr>
            <a:t>Q &amp; A</a:t>
          </a:r>
        </a:p>
      </dgm:t>
    </dgm:pt>
    <dgm:pt modelId="{428E5E4A-DBD6-43F7-8D0A-BE2CB5842659}" type="parTrans" cxnId="{C1C8850E-2637-4301-A05D-44848767E9DC}">
      <dgm:prSet/>
      <dgm:spPr/>
      <dgm:t>
        <a:bodyPr/>
        <a:lstStyle/>
        <a:p>
          <a:endParaRPr lang="en-US"/>
        </a:p>
      </dgm:t>
    </dgm:pt>
    <dgm:pt modelId="{FD8EEC05-9BD2-4455-B3CB-53F909F0077E}" type="sibTrans" cxnId="{C1C8850E-2637-4301-A05D-44848767E9DC}">
      <dgm:prSet/>
      <dgm:spPr/>
      <dgm:t>
        <a:bodyPr/>
        <a:lstStyle/>
        <a:p>
          <a:endParaRPr lang="en-US"/>
        </a:p>
      </dgm:t>
    </dgm:pt>
    <dgm:pt modelId="{50ABC4D5-7330-464E-8419-46EE5889F1F1}">
      <dgm:prSet/>
      <dgm:spPr/>
      <dgm:t>
        <a:bodyPr/>
        <a:lstStyle/>
        <a:p>
          <a:r>
            <a:rPr lang="en-US" dirty="0">
              <a:latin typeface="Times New Roman" panose="02020603050405020304" pitchFamily="18" charset="0"/>
              <a:cs typeface="Times New Roman" panose="02020603050405020304" pitchFamily="18" charset="0"/>
            </a:rPr>
            <a:t>Overview of COVID19 Lending Programs </a:t>
          </a:r>
        </a:p>
      </dgm:t>
    </dgm:pt>
    <dgm:pt modelId="{C4727B90-0ED9-497A-8B98-6F5A2997FB66}" type="parTrans" cxnId="{61E13D00-AE17-4E1C-A78F-C874612EDA4E}">
      <dgm:prSet/>
      <dgm:spPr/>
      <dgm:t>
        <a:bodyPr/>
        <a:lstStyle/>
        <a:p>
          <a:endParaRPr lang="en-US"/>
        </a:p>
      </dgm:t>
    </dgm:pt>
    <dgm:pt modelId="{6FA5D3E1-6CAD-4367-8562-8AEE352655DD}" type="sibTrans" cxnId="{61E13D00-AE17-4E1C-A78F-C874612EDA4E}">
      <dgm:prSet/>
      <dgm:spPr/>
      <dgm:t>
        <a:bodyPr/>
        <a:lstStyle/>
        <a:p>
          <a:endParaRPr lang="en-US"/>
        </a:p>
      </dgm:t>
    </dgm:pt>
    <dgm:pt modelId="{01FED3FA-EEBC-4D7A-8A44-374FF87375A6}" type="pres">
      <dgm:prSet presAssocID="{D8416B38-5EBE-4965-AB3A-4719D21639C8}" presName="linear" presStyleCnt="0">
        <dgm:presLayoutVars>
          <dgm:animLvl val="lvl"/>
          <dgm:resizeHandles val="exact"/>
        </dgm:presLayoutVars>
      </dgm:prSet>
      <dgm:spPr/>
    </dgm:pt>
    <dgm:pt modelId="{65E269C5-7EE1-4367-9A47-C854A4F184F1}" type="pres">
      <dgm:prSet presAssocID="{50ABC4D5-7330-464E-8419-46EE5889F1F1}" presName="parentText" presStyleLbl="node1" presStyleIdx="0" presStyleCnt="4">
        <dgm:presLayoutVars>
          <dgm:chMax val="0"/>
          <dgm:bulletEnabled val="1"/>
        </dgm:presLayoutVars>
      </dgm:prSet>
      <dgm:spPr/>
    </dgm:pt>
    <dgm:pt modelId="{FA7D7D9D-D378-4A43-B058-EDED6418AEB7}" type="pres">
      <dgm:prSet presAssocID="{6FA5D3E1-6CAD-4367-8562-8AEE352655DD}" presName="spacer" presStyleCnt="0"/>
      <dgm:spPr/>
    </dgm:pt>
    <dgm:pt modelId="{4F1ED0C2-C9DD-4A65-9E1E-ED89C8C9EF3C}" type="pres">
      <dgm:prSet presAssocID="{ADDC0AB0-ABF5-4022-AE69-4B1461219CBB}" presName="parentText" presStyleLbl="node1" presStyleIdx="1" presStyleCnt="4">
        <dgm:presLayoutVars>
          <dgm:chMax val="0"/>
          <dgm:bulletEnabled val="1"/>
        </dgm:presLayoutVars>
      </dgm:prSet>
      <dgm:spPr/>
    </dgm:pt>
    <dgm:pt modelId="{3A190FD6-6DD7-4ED7-8EA5-213D51A9A1CE}" type="pres">
      <dgm:prSet presAssocID="{513CE160-FE00-4966-AE7B-F65F55C9FE1E}" presName="spacer" presStyleCnt="0"/>
      <dgm:spPr/>
    </dgm:pt>
    <dgm:pt modelId="{D68AAD51-D41F-4145-83C5-870799CA70AB}" type="pres">
      <dgm:prSet presAssocID="{7383112B-D26E-494C-8F50-F9A7CB453021}" presName="parentText" presStyleLbl="node1" presStyleIdx="2" presStyleCnt="4" custLinFactNeighborX="-29583" custLinFactNeighborY="-19139">
        <dgm:presLayoutVars>
          <dgm:chMax val="0"/>
          <dgm:bulletEnabled val="1"/>
        </dgm:presLayoutVars>
      </dgm:prSet>
      <dgm:spPr/>
    </dgm:pt>
    <dgm:pt modelId="{98325EB8-C8E9-4119-8872-59033FCC5DBE}" type="pres">
      <dgm:prSet presAssocID="{ED930EDD-F0CF-45FB-BDB2-B18142990645}" presName="spacer" presStyleCnt="0"/>
      <dgm:spPr/>
    </dgm:pt>
    <dgm:pt modelId="{A8D246A8-F623-4585-BDA6-A9F32968B490}" type="pres">
      <dgm:prSet presAssocID="{4ECE2012-A0F4-4E2E-B41E-DA334A501A9C}" presName="parentText" presStyleLbl="node1" presStyleIdx="3" presStyleCnt="4">
        <dgm:presLayoutVars>
          <dgm:chMax val="0"/>
          <dgm:bulletEnabled val="1"/>
        </dgm:presLayoutVars>
      </dgm:prSet>
      <dgm:spPr/>
    </dgm:pt>
  </dgm:ptLst>
  <dgm:cxnLst>
    <dgm:cxn modelId="{61E13D00-AE17-4E1C-A78F-C874612EDA4E}" srcId="{D8416B38-5EBE-4965-AB3A-4719D21639C8}" destId="{50ABC4D5-7330-464E-8419-46EE5889F1F1}" srcOrd="0" destOrd="0" parTransId="{C4727B90-0ED9-497A-8B98-6F5A2997FB66}" sibTransId="{6FA5D3E1-6CAD-4367-8562-8AEE352655DD}"/>
    <dgm:cxn modelId="{2A7CA70D-42EA-4F04-9B80-2098616E66DF}" type="presOf" srcId="{ADDC0AB0-ABF5-4022-AE69-4B1461219CBB}" destId="{4F1ED0C2-C9DD-4A65-9E1E-ED89C8C9EF3C}" srcOrd="0" destOrd="0" presId="urn:microsoft.com/office/officeart/2005/8/layout/vList2"/>
    <dgm:cxn modelId="{C1C8850E-2637-4301-A05D-44848767E9DC}" srcId="{D8416B38-5EBE-4965-AB3A-4719D21639C8}" destId="{4ECE2012-A0F4-4E2E-B41E-DA334A501A9C}" srcOrd="3" destOrd="0" parTransId="{428E5E4A-DBD6-43F7-8D0A-BE2CB5842659}" sibTransId="{FD8EEC05-9BD2-4455-B3CB-53F909F0077E}"/>
    <dgm:cxn modelId="{25957810-4BB5-4088-BE41-DA1EFA1D386A}" type="presOf" srcId="{4ECE2012-A0F4-4E2E-B41E-DA334A501A9C}" destId="{A8D246A8-F623-4585-BDA6-A9F32968B490}" srcOrd="0" destOrd="0" presId="urn:microsoft.com/office/officeart/2005/8/layout/vList2"/>
    <dgm:cxn modelId="{BF2AA52E-E8CA-4018-9CB5-09133549DF0A}" type="presOf" srcId="{50ABC4D5-7330-464E-8419-46EE5889F1F1}" destId="{65E269C5-7EE1-4367-9A47-C854A4F184F1}" srcOrd="0" destOrd="0" presId="urn:microsoft.com/office/officeart/2005/8/layout/vList2"/>
    <dgm:cxn modelId="{B0FB0448-C780-4897-929D-9CFCD3C6D630}" type="presOf" srcId="{7383112B-D26E-494C-8F50-F9A7CB453021}" destId="{D68AAD51-D41F-4145-83C5-870799CA70AB}" srcOrd="0" destOrd="0" presId="urn:microsoft.com/office/officeart/2005/8/layout/vList2"/>
    <dgm:cxn modelId="{143E0951-FFA0-4202-A04E-589A4C73979B}" srcId="{D8416B38-5EBE-4965-AB3A-4719D21639C8}" destId="{7383112B-D26E-494C-8F50-F9A7CB453021}" srcOrd="2" destOrd="0" parTransId="{47591732-198A-4282-946E-378DE6DD6498}" sibTransId="{ED930EDD-F0CF-45FB-BDB2-B18142990645}"/>
    <dgm:cxn modelId="{32789BA0-2F4F-492F-A0E3-D03184607BDE}" srcId="{D8416B38-5EBE-4965-AB3A-4719D21639C8}" destId="{ADDC0AB0-ABF5-4022-AE69-4B1461219CBB}" srcOrd="1" destOrd="0" parTransId="{699B808F-57D4-41A6-B80C-A66685B3ADBE}" sibTransId="{513CE160-FE00-4966-AE7B-F65F55C9FE1E}"/>
    <dgm:cxn modelId="{2FC347FD-01A6-4A64-9E6B-2406B541B18E}" type="presOf" srcId="{D8416B38-5EBE-4965-AB3A-4719D21639C8}" destId="{01FED3FA-EEBC-4D7A-8A44-374FF87375A6}" srcOrd="0" destOrd="0" presId="urn:microsoft.com/office/officeart/2005/8/layout/vList2"/>
    <dgm:cxn modelId="{8A561544-9B63-4F7E-83B5-DB57CB5B9C74}" type="presParOf" srcId="{01FED3FA-EEBC-4D7A-8A44-374FF87375A6}" destId="{65E269C5-7EE1-4367-9A47-C854A4F184F1}" srcOrd="0" destOrd="0" presId="urn:microsoft.com/office/officeart/2005/8/layout/vList2"/>
    <dgm:cxn modelId="{EF7BCD1F-1F3E-45C3-9BFB-AE48EBF331E4}" type="presParOf" srcId="{01FED3FA-EEBC-4D7A-8A44-374FF87375A6}" destId="{FA7D7D9D-D378-4A43-B058-EDED6418AEB7}" srcOrd="1" destOrd="0" presId="urn:microsoft.com/office/officeart/2005/8/layout/vList2"/>
    <dgm:cxn modelId="{3DD2F5D6-F8C9-4C1D-9C94-F82EC479B237}" type="presParOf" srcId="{01FED3FA-EEBC-4D7A-8A44-374FF87375A6}" destId="{4F1ED0C2-C9DD-4A65-9E1E-ED89C8C9EF3C}" srcOrd="2" destOrd="0" presId="urn:microsoft.com/office/officeart/2005/8/layout/vList2"/>
    <dgm:cxn modelId="{1437A6D6-8988-48E1-885F-AD0E5C326715}" type="presParOf" srcId="{01FED3FA-EEBC-4D7A-8A44-374FF87375A6}" destId="{3A190FD6-6DD7-4ED7-8EA5-213D51A9A1CE}" srcOrd="3" destOrd="0" presId="urn:microsoft.com/office/officeart/2005/8/layout/vList2"/>
    <dgm:cxn modelId="{5844087D-4858-4496-B22A-CD3021C49548}" type="presParOf" srcId="{01FED3FA-EEBC-4D7A-8A44-374FF87375A6}" destId="{D68AAD51-D41F-4145-83C5-870799CA70AB}" srcOrd="4" destOrd="0" presId="urn:microsoft.com/office/officeart/2005/8/layout/vList2"/>
    <dgm:cxn modelId="{EBD2DA63-E320-4406-BA80-D8DE59F4A468}" type="presParOf" srcId="{01FED3FA-EEBC-4D7A-8A44-374FF87375A6}" destId="{98325EB8-C8E9-4119-8872-59033FCC5DBE}" srcOrd="5" destOrd="0" presId="urn:microsoft.com/office/officeart/2005/8/layout/vList2"/>
    <dgm:cxn modelId="{9E6D3984-48D9-47D6-9A56-8D0A907402ED}" type="presParOf" srcId="{01FED3FA-EEBC-4D7A-8A44-374FF87375A6}" destId="{A8D246A8-F623-4585-BDA6-A9F32968B490}"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5E269C5-7EE1-4367-9A47-C854A4F184F1}">
      <dsp:nvSpPr>
        <dsp:cNvPr id="0" name=""/>
        <dsp:cNvSpPr/>
      </dsp:nvSpPr>
      <dsp:spPr>
        <a:xfrm>
          <a:off x="0" y="539829"/>
          <a:ext cx="10837862" cy="748800"/>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US" sz="3200" kern="1200" dirty="0">
              <a:latin typeface="Times New Roman" panose="02020603050405020304" pitchFamily="18" charset="0"/>
              <a:cs typeface="Times New Roman" panose="02020603050405020304" pitchFamily="18" charset="0"/>
            </a:rPr>
            <a:t>Overview of COVID19 Lending Programs </a:t>
          </a:r>
        </a:p>
      </dsp:txBody>
      <dsp:txXfrm>
        <a:off x="36553" y="576382"/>
        <a:ext cx="10764756" cy="675694"/>
      </dsp:txXfrm>
    </dsp:sp>
    <dsp:sp modelId="{4F1ED0C2-C9DD-4A65-9E1E-ED89C8C9EF3C}">
      <dsp:nvSpPr>
        <dsp:cNvPr id="0" name=""/>
        <dsp:cNvSpPr/>
      </dsp:nvSpPr>
      <dsp:spPr>
        <a:xfrm>
          <a:off x="0" y="1380789"/>
          <a:ext cx="10837862" cy="748800"/>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US" sz="3200" kern="1200" dirty="0">
              <a:latin typeface="Times New Roman" panose="02020603050405020304" pitchFamily="18" charset="0"/>
              <a:cs typeface="Times New Roman" panose="02020603050405020304" pitchFamily="18" charset="0"/>
            </a:rPr>
            <a:t>Paycheck Protection Program – Update, Outlook &amp;Forgiveness</a:t>
          </a:r>
        </a:p>
      </dsp:txBody>
      <dsp:txXfrm>
        <a:off x="36553" y="1417342"/>
        <a:ext cx="10764756" cy="675694"/>
      </dsp:txXfrm>
    </dsp:sp>
    <dsp:sp modelId="{D68AAD51-D41F-4145-83C5-870799CA70AB}">
      <dsp:nvSpPr>
        <dsp:cNvPr id="0" name=""/>
        <dsp:cNvSpPr/>
      </dsp:nvSpPr>
      <dsp:spPr>
        <a:xfrm>
          <a:off x="0" y="2204110"/>
          <a:ext cx="10837862" cy="748800"/>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US" sz="3200" kern="1200" dirty="0">
              <a:latin typeface="Times New Roman" panose="02020603050405020304" pitchFamily="18" charset="0"/>
              <a:cs typeface="Times New Roman" panose="02020603050405020304" pitchFamily="18" charset="0"/>
            </a:rPr>
            <a:t>Main Street Lending Program – Overview and information</a:t>
          </a:r>
        </a:p>
      </dsp:txBody>
      <dsp:txXfrm>
        <a:off x="36553" y="2240663"/>
        <a:ext cx="10764756" cy="675694"/>
      </dsp:txXfrm>
    </dsp:sp>
    <dsp:sp modelId="{A8D246A8-F623-4585-BDA6-A9F32968B490}">
      <dsp:nvSpPr>
        <dsp:cNvPr id="0" name=""/>
        <dsp:cNvSpPr/>
      </dsp:nvSpPr>
      <dsp:spPr>
        <a:xfrm>
          <a:off x="0" y="3062709"/>
          <a:ext cx="10837862" cy="748800"/>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US" sz="3200" kern="1200" dirty="0">
              <a:latin typeface="Times New Roman" panose="02020603050405020304" pitchFamily="18" charset="0"/>
              <a:cs typeface="Times New Roman" panose="02020603050405020304" pitchFamily="18" charset="0"/>
            </a:rPr>
            <a:t>Q &amp; A</a:t>
          </a:r>
        </a:p>
      </dsp:txBody>
      <dsp:txXfrm>
        <a:off x="36553" y="3099262"/>
        <a:ext cx="10764756" cy="675694"/>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72" tIns="46586" rIns="93172" bIns="46586" rtlCol="0"/>
          <a:lstStyle>
            <a:lvl1pPr algn="l">
              <a:defRPr sz="1300"/>
            </a:lvl1pPr>
          </a:lstStyle>
          <a:p>
            <a:endParaRPr lang="en-US"/>
          </a:p>
        </p:txBody>
      </p:sp>
      <p:sp>
        <p:nvSpPr>
          <p:cNvPr id="3" name="Date Placeholder 2"/>
          <p:cNvSpPr>
            <a:spLocks noGrp="1"/>
          </p:cNvSpPr>
          <p:nvPr>
            <p:ph type="dt" sz="quarter" idx="1"/>
          </p:nvPr>
        </p:nvSpPr>
        <p:spPr>
          <a:xfrm>
            <a:off x="3970938" y="1"/>
            <a:ext cx="3037840" cy="466434"/>
          </a:xfrm>
          <a:prstGeom prst="rect">
            <a:avLst/>
          </a:prstGeom>
        </p:spPr>
        <p:txBody>
          <a:bodyPr vert="horz" lIns="93172" tIns="46586" rIns="93172" bIns="46586" rtlCol="0"/>
          <a:lstStyle>
            <a:lvl1pPr algn="r">
              <a:defRPr sz="1300"/>
            </a:lvl1pPr>
          </a:lstStyle>
          <a:p>
            <a:fld id="{65700FC0-9E7A-4C53-8A3B-3C3C9A736C42}" type="datetimeFigureOut">
              <a:rPr lang="en-US" smtClean="0"/>
              <a:pPr/>
              <a:t>3/2/2021</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2" tIns="46586" rIns="93172" bIns="46586" rtlCol="0" anchor="b"/>
          <a:lstStyle>
            <a:lvl1pPr algn="l">
              <a:defRPr sz="13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2" tIns="46586" rIns="93172" bIns="46586" rtlCol="0" anchor="b"/>
          <a:lstStyle>
            <a:lvl1pPr algn="r">
              <a:defRPr sz="1300"/>
            </a:lvl1pPr>
          </a:lstStyle>
          <a:p>
            <a:fld id="{CB48944F-81ED-4843-A3E6-D41A6908762D}" type="slidenum">
              <a:rPr lang="en-US" smtClean="0"/>
              <a:pPr/>
              <a:t>‹#›</a:t>
            </a:fld>
            <a:endParaRPr lang="en-US"/>
          </a:p>
        </p:txBody>
      </p:sp>
    </p:spTree>
    <p:extLst>
      <p:ext uri="{BB962C8B-B14F-4D97-AF65-F5344CB8AC3E}">
        <p14:creationId xmlns:p14="http://schemas.microsoft.com/office/powerpoint/2010/main" val="14507142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72" tIns="46586" rIns="93172" bIns="46586" rtlCol="0"/>
          <a:lstStyle>
            <a:lvl1pPr algn="l">
              <a:defRPr sz="1300"/>
            </a:lvl1pPr>
          </a:lstStyle>
          <a:p>
            <a:endParaRPr lang="en-US"/>
          </a:p>
        </p:txBody>
      </p:sp>
      <p:sp>
        <p:nvSpPr>
          <p:cNvPr id="3" name="Date Placeholder 2"/>
          <p:cNvSpPr>
            <a:spLocks noGrp="1"/>
          </p:cNvSpPr>
          <p:nvPr>
            <p:ph type="dt" idx="1"/>
          </p:nvPr>
        </p:nvSpPr>
        <p:spPr>
          <a:xfrm>
            <a:off x="3970938" y="1"/>
            <a:ext cx="3037840" cy="466434"/>
          </a:xfrm>
          <a:prstGeom prst="rect">
            <a:avLst/>
          </a:prstGeom>
        </p:spPr>
        <p:txBody>
          <a:bodyPr vert="horz" lIns="93172" tIns="46586" rIns="93172" bIns="46586" rtlCol="0"/>
          <a:lstStyle>
            <a:lvl1pPr algn="r">
              <a:defRPr sz="1300"/>
            </a:lvl1pPr>
          </a:lstStyle>
          <a:p>
            <a:fld id="{8AF122B6-E47E-4A80-A9F3-23FD10D674FE}" type="datetimeFigureOut">
              <a:rPr lang="en-US" smtClean="0"/>
              <a:pPr/>
              <a:t>3/2/2021</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2" tIns="46586" rIns="93172" bIns="46586"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2" tIns="46586" rIns="93172" bIns="4658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2" tIns="46586" rIns="93172" bIns="46586" rtlCol="0" anchor="b"/>
          <a:lstStyle>
            <a:lvl1pPr algn="l">
              <a:defRPr sz="13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2" tIns="46586" rIns="93172" bIns="46586" rtlCol="0" anchor="b"/>
          <a:lstStyle>
            <a:lvl1pPr algn="r">
              <a:defRPr sz="1300"/>
            </a:lvl1pPr>
          </a:lstStyle>
          <a:p>
            <a:fld id="{3DF1C5CE-222C-4659-9A99-B99FC42AF6EC}" type="slidenum">
              <a:rPr lang="en-US" smtClean="0"/>
              <a:pPr/>
              <a:t>‹#›</a:t>
            </a:fld>
            <a:endParaRPr lang="en-US"/>
          </a:p>
        </p:txBody>
      </p:sp>
    </p:spTree>
    <p:extLst>
      <p:ext uri="{BB962C8B-B14F-4D97-AF65-F5344CB8AC3E}">
        <p14:creationId xmlns:p14="http://schemas.microsoft.com/office/powerpoint/2010/main" val="22125271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336304E-FDE3-4B4F-A3B7-EBE87F3FA5E2}" type="slidenum">
              <a:rPr lang="en-US" noProof="0" smtClean="0"/>
              <a:pPr/>
              <a:t>9</a:t>
            </a:fld>
            <a:endParaRPr lang="en-US" noProof="0" dirty="0"/>
          </a:p>
        </p:txBody>
      </p:sp>
    </p:spTree>
    <p:extLst>
      <p:ext uri="{BB962C8B-B14F-4D97-AF65-F5344CB8AC3E}">
        <p14:creationId xmlns:p14="http://schemas.microsoft.com/office/powerpoint/2010/main" val="41108874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336304E-FDE3-4B4F-A3B7-EBE87F3FA5E2}" type="slidenum">
              <a:rPr lang="en-US" noProof="0" smtClean="0"/>
              <a:pPr/>
              <a:t>10</a:t>
            </a:fld>
            <a:endParaRPr lang="en-US" noProof="0" dirty="0"/>
          </a:p>
        </p:txBody>
      </p:sp>
    </p:spTree>
    <p:extLst>
      <p:ext uri="{BB962C8B-B14F-4D97-AF65-F5344CB8AC3E}">
        <p14:creationId xmlns:p14="http://schemas.microsoft.com/office/powerpoint/2010/main" val="32553325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336304E-FDE3-4B4F-A3B7-EBE87F3FA5E2}" type="slidenum">
              <a:rPr lang="en-US" noProof="0" smtClean="0"/>
              <a:pPr/>
              <a:t>11</a:t>
            </a:fld>
            <a:endParaRPr lang="en-US" noProof="0" dirty="0"/>
          </a:p>
        </p:txBody>
      </p:sp>
    </p:spTree>
    <p:extLst>
      <p:ext uri="{BB962C8B-B14F-4D97-AF65-F5344CB8AC3E}">
        <p14:creationId xmlns:p14="http://schemas.microsoft.com/office/powerpoint/2010/main" val="11592468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DF1C5CE-222C-4659-9A99-B99FC42AF6EC}" type="slidenum">
              <a:rPr lang="en-US" smtClean="0"/>
              <a:pPr/>
              <a:t>12</a:t>
            </a:fld>
            <a:endParaRPr lang="en-US"/>
          </a:p>
        </p:txBody>
      </p:sp>
    </p:spTree>
    <p:extLst>
      <p:ext uri="{BB962C8B-B14F-4D97-AF65-F5344CB8AC3E}">
        <p14:creationId xmlns:p14="http://schemas.microsoft.com/office/powerpoint/2010/main" val="238412212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609601"/>
            <a:ext cx="10363200" cy="4267200"/>
          </a:xfrm>
        </p:spPr>
        <p:txBody>
          <a:bodyPr anchor="b">
            <a:noAutofit/>
          </a:bodyPr>
          <a:lstStyle>
            <a:lvl1pPr>
              <a:lnSpc>
                <a:spcPct val="100000"/>
              </a:lnSpc>
              <a:defRPr sz="6600"/>
            </a:lvl1pPr>
          </a:lstStyle>
          <a:p>
            <a:r>
              <a:rPr lang="en-US"/>
              <a:t>Click to edit Master title style</a:t>
            </a:r>
            <a:endParaRPr lang="en-US" dirty="0"/>
          </a:p>
        </p:txBody>
      </p:sp>
      <p:sp>
        <p:nvSpPr>
          <p:cNvPr id="3" name="Subtitle 2"/>
          <p:cNvSpPr>
            <a:spLocks noGrp="1"/>
          </p:cNvSpPr>
          <p:nvPr>
            <p:ph type="subTitle" idx="1"/>
          </p:nvPr>
        </p:nvSpPr>
        <p:spPr>
          <a:xfrm>
            <a:off x="1828800" y="4953000"/>
            <a:ext cx="8534400" cy="1219200"/>
          </a:xfrm>
        </p:spPr>
        <p:txBody>
          <a:bodyPr>
            <a:normAutofit/>
          </a:bodyPr>
          <a:lstStyle>
            <a:lvl1pPr marL="0" indent="0" algn="ctr">
              <a:buNone/>
              <a:defRPr sz="24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9" name="Footer Placeholder 8"/>
          <p:cNvSpPr>
            <a:spLocks noGrp="1"/>
          </p:cNvSpPr>
          <p:nvPr>
            <p:ph type="ftr" sz="quarter" idx="12"/>
          </p:nvPr>
        </p:nvSpPr>
        <p:spPr/>
        <p:txBody>
          <a:bodyPr/>
          <a:lstStyle>
            <a:lvl1pPr>
              <a:defRPr>
                <a:solidFill>
                  <a:schemeClr val="tx1"/>
                </a:solidFill>
              </a:defRPr>
            </a:lvl1pPr>
          </a:lstStyle>
          <a:p>
            <a:r>
              <a:rPr lang="en-US" dirty="0"/>
              <a:t>Add a footer</a:t>
            </a:r>
          </a:p>
        </p:txBody>
      </p:sp>
      <p:sp>
        <p:nvSpPr>
          <p:cNvPr id="7" name="Date Placeholder 6"/>
          <p:cNvSpPr>
            <a:spLocks noGrp="1"/>
          </p:cNvSpPr>
          <p:nvPr>
            <p:ph type="dt" sz="half" idx="10"/>
          </p:nvPr>
        </p:nvSpPr>
        <p:spPr/>
        <p:txBody>
          <a:bodyPr/>
          <a:lstStyle>
            <a:lvl1pPr>
              <a:defRPr>
                <a:solidFill>
                  <a:schemeClr val="tx1"/>
                </a:solidFill>
              </a:defRPr>
            </a:lvl1pPr>
          </a:lstStyle>
          <a:p>
            <a:fld id="{349BF3EA-1A78-4F07-BDC0-C8A1BD461199}" type="datetimeFigureOut">
              <a:rPr lang="en-US" smtClean="0"/>
              <a:pPr/>
              <a:t>3/2/2021</a:t>
            </a:fld>
            <a:endParaRPr lang="en-US"/>
          </a:p>
        </p:txBody>
      </p:sp>
      <p:sp>
        <p:nvSpPr>
          <p:cNvPr id="8" name="Slide Number Placeholder 7"/>
          <p:cNvSpPr>
            <a:spLocks noGrp="1"/>
          </p:cNvSpPr>
          <p:nvPr>
            <p:ph type="sldNum" sz="quarter" idx="11"/>
          </p:nvPr>
        </p:nvSpPr>
        <p:spPr/>
        <p:txBody>
          <a:bodyPr/>
          <a:lstStyle>
            <a:lvl1pPr>
              <a:defRPr>
                <a:solidFill>
                  <a:schemeClr val="tx1"/>
                </a:solidFill>
              </a:defRPr>
            </a:lvl1pPr>
          </a:lstStyle>
          <a:p>
            <a:fld id="{401CF334-2D5C-4859-84A6-CA7E6E43FAEB}" type="slidenum">
              <a:rPr lang="en-US" smtClean="0"/>
              <a:pPr/>
              <a:t>‹#›</a:t>
            </a:fld>
            <a:endParaRPr lang="en-US"/>
          </a:p>
        </p:txBody>
      </p:sp>
      <p:pic>
        <p:nvPicPr>
          <p:cNvPr id="10" name="Picture 4">
            <a:extLst>
              <a:ext uri="{FF2B5EF4-FFF2-40B4-BE49-F238E27FC236}">
                <a16:creationId xmlns:a16="http://schemas.microsoft.com/office/drawing/2014/main" id="{12A14E54-55A9-4F20-9610-C179FAC9B747}"/>
              </a:ext>
            </a:extLst>
          </p:cNvPr>
          <p:cNvPicPr>
            <a:picLocks noChangeAspect="1" noChangeArrowheads="1"/>
          </p:cNvPicPr>
          <p:nvPr userDrawn="1"/>
        </p:nvPicPr>
        <p:blipFill>
          <a:blip r:embed="rId2" cstate="print"/>
          <a:srcRect/>
          <a:stretch>
            <a:fillRect/>
          </a:stretch>
        </p:blipFill>
        <p:spPr bwMode="auto">
          <a:xfrm>
            <a:off x="3628887" y="279400"/>
            <a:ext cx="4485258" cy="1763288"/>
          </a:xfrm>
          <a:prstGeom prst="rect">
            <a:avLst/>
          </a:prstGeom>
          <a:noFill/>
          <a:ln w="9525">
            <a:noFill/>
            <a:miter lim="800000"/>
            <a:headEnd/>
            <a:tailEnd/>
          </a:ln>
          <a:effectLst/>
        </p:spPr>
      </p:pic>
    </p:spTree>
    <p:extLst>
      <p:ext uri="{BB962C8B-B14F-4D97-AF65-F5344CB8AC3E}">
        <p14:creationId xmlns:p14="http://schemas.microsoft.com/office/powerpoint/2010/main" val="27948207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effectLst/>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349BF3EA-1A78-4F07-BDC0-C8A1BD461199}" type="datetimeFigureOut">
              <a:rPr lang="en-US" smtClean="0"/>
              <a:pPr/>
              <a:t>3/2/2021</a:t>
            </a:fld>
            <a:endParaRPr lang="en-US"/>
          </a:p>
        </p:txBody>
      </p:sp>
      <p:sp>
        <p:nvSpPr>
          <p:cNvPr id="6" name="Slide Number Placeholder 5"/>
          <p:cNvSpPr>
            <a:spLocks noGrp="1"/>
          </p:cNvSpPr>
          <p:nvPr>
            <p:ph type="sldNum" sz="quarter" idx="12"/>
          </p:nvPr>
        </p:nvSpPr>
        <p:spPr/>
        <p:txBody>
          <a:bodyPr/>
          <a:lstStyle/>
          <a:p>
            <a:fld id="{401CF334-2D5C-4859-84A6-CA7E6E43FAEB}" type="slidenum">
              <a:rPr lang="en-US" smtClean="0"/>
              <a:pPr/>
              <a:t>‹#›</a:t>
            </a:fld>
            <a:endParaRPr lang="en-US"/>
          </a:p>
        </p:txBody>
      </p:sp>
      <p:pic>
        <p:nvPicPr>
          <p:cNvPr id="7" name="Picture 4">
            <a:extLst>
              <a:ext uri="{FF2B5EF4-FFF2-40B4-BE49-F238E27FC236}">
                <a16:creationId xmlns:a16="http://schemas.microsoft.com/office/drawing/2014/main" id="{BB608E5D-696D-460B-A7CB-39964BA2665F}"/>
              </a:ext>
            </a:extLst>
          </p:cNvPr>
          <p:cNvPicPr>
            <a:picLocks noChangeAspect="1" noChangeArrowheads="1"/>
          </p:cNvPicPr>
          <p:nvPr userDrawn="1"/>
        </p:nvPicPr>
        <p:blipFill>
          <a:blip r:embed="rId2" cstate="print"/>
          <a:srcRect/>
          <a:stretch>
            <a:fillRect/>
          </a:stretch>
        </p:blipFill>
        <p:spPr bwMode="auto">
          <a:xfrm>
            <a:off x="3638124" y="317137"/>
            <a:ext cx="4485258" cy="1763288"/>
          </a:xfrm>
          <a:prstGeom prst="rect">
            <a:avLst/>
          </a:prstGeom>
          <a:noFill/>
          <a:ln w="9525">
            <a:noFill/>
            <a:miter lim="800000"/>
            <a:headEnd/>
            <a:tailEnd/>
          </a:ln>
          <a:effectLst/>
        </p:spPr>
      </p:pic>
    </p:spTree>
    <p:extLst>
      <p:ext uri="{BB962C8B-B14F-4D97-AF65-F5344CB8AC3E}">
        <p14:creationId xmlns:p14="http://schemas.microsoft.com/office/powerpoint/2010/main" val="41729958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lvl1pPr>
              <a:defRPr>
                <a:effectLst/>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349BF3EA-1A78-4F07-BDC0-C8A1BD461199}" type="datetimeFigureOut">
              <a:rPr lang="en-US" smtClean="0"/>
              <a:pPr/>
              <a:t>3/2/2021</a:t>
            </a:fld>
            <a:endParaRPr lang="en-US"/>
          </a:p>
        </p:txBody>
      </p:sp>
      <p:sp>
        <p:nvSpPr>
          <p:cNvPr id="6" name="Slide Number Placeholder 5"/>
          <p:cNvSpPr>
            <a:spLocks noGrp="1"/>
          </p:cNvSpPr>
          <p:nvPr>
            <p:ph type="sldNum" sz="quarter" idx="12"/>
          </p:nvPr>
        </p:nvSpPr>
        <p:spPr/>
        <p:txBody>
          <a:bodyPr/>
          <a:lstStyle/>
          <a:p>
            <a:fld id="{401CF334-2D5C-4859-84A6-CA7E6E43FAEB}" type="slidenum">
              <a:rPr lang="en-US" smtClean="0"/>
              <a:pPr/>
              <a:t>‹#›</a:t>
            </a:fld>
            <a:endParaRPr lang="en-US"/>
          </a:p>
        </p:txBody>
      </p:sp>
    </p:spTree>
    <p:extLst>
      <p:ext uri="{BB962C8B-B14F-4D97-AF65-F5344CB8AC3E}">
        <p14:creationId xmlns:p14="http://schemas.microsoft.com/office/powerpoint/2010/main" val="37119990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buFont typeface="Arial" pitchFamily="34" charset="0"/>
              <a:buChar char="•"/>
              <a:defRPr>
                <a:solidFill>
                  <a:schemeClr val="tx1"/>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349BF3EA-1A78-4F07-BDC0-C8A1BD461199}" type="datetimeFigureOut">
              <a:rPr lang="en-US" smtClean="0"/>
              <a:pPr/>
              <a:t>3/2/2021</a:t>
            </a:fld>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pPr/>
              <a:t>‹#›</a:t>
            </a:fld>
            <a:endParaRPr lang="en-US"/>
          </a:p>
        </p:txBody>
      </p:sp>
    </p:spTree>
    <p:extLst>
      <p:ext uri="{BB962C8B-B14F-4D97-AF65-F5344CB8AC3E}">
        <p14:creationId xmlns:p14="http://schemas.microsoft.com/office/powerpoint/2010/main" val="33810649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Oval 6"/>
          <p:cNvSpPr/>
          <p:nvPr/>
        </p:nvSpPr>
        <p:spPr>
          <a:xfrm>
            <a:off x="5994400" y="3924300"/>
            <a:ext cx="113029"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Oval 7"/>
          <p:cNvSpPr/>
          <p:nvPr/>
        </p:nvSpPr>
        <p:spPr>
          <a:xfrm>
            <a:off x="6261100" y="3924300"/>
            <a:ext cx="113029"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Oval 8"/>
          <p:cNvSpPr/>
          <p:nvPr/>
        </p:nvSpPr>
        <p:spPr>
          <a:xfrm>
            <a:off x="5728971" y="3924300"/>
            <a:ext cx="113029"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963084" y="1371601"/>
            <a:ext cx="103632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latin typeface="+mj-lt"/>
                <a:ea typeface="+mj-ea"/>
                <a:cs typeface="+mj-cs"/>
              </a:defRPr>
            </a:lvl1pPr>
          </a:lstStyle>
          <a:p>
            <a:r>
              <a:rPr lang="en-US"/>
              <a:t>Click to edit Master title style</a:t>
            </a:r>
            <a:endParaRPr lang="en-US" dirty="0"/>
          </a:p>
        </p:txBody>
      </p:sp>
      <p:sp>
        <p:nvSpPr>
          <p:cNvPr id="3" name="Text Placeholder 2"/>
          <p:cNvSpPr>
            <a:spLocks noGrp="1"/>
          </p:cNvSpPr>
          <p:nvPr>
            <p:ph type="body" idx="1"/>
          </p:nvPr>
        </p:nvSpPr>
        <p:spPr>
          <a:xfrm>
            <a:off x="963084" y="4068764"/>
            <a:ext cx="10363200" cy="1131887"/>
          </a:xfrm>
        </p:spPr>
        <p:txBody>
          <a:bodyPr anchor="t"/>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349BF3EA-1A78-4F07-BDC0-C8A1BD461199}" type="datetimeFigureOut">
              <a:rPr lang="en-US" smtClean="0"/>
              <a:pPr/>
              <a:t>3/2/2021</a:t>
            </a:fld>
            <a:endParaRPr lang="en-US"/>
          </a:p>
        </p:txBody>
      </p:sp>
      <p:sp>
        <p:nvSpPr>
          <p:cNvPr id="6" name="Slide Number Placeholder 5"/>
          <p:cNvSpPr>
            <a:spLocks noGrp="1"/>
          </p:cNvSpPr>
          <p:nvPr>
            <p:ph type="sldNum" sz="quarter" idx="12"/>
          </p:nvPr>
        </p:nvSpPr>
        <p:spPr/>
        <p:txBody>
          <a:bodyPr/>
          <a:lstStyle/>
          <a:p>
            <a:fld id="{401CF334-2D5C-4859-84A6-CA7E6E43FAEB}" type="slidenum">
              <a:rPr lang="en-US" smtClean="0"/>
              <a:pPr/>
              <a:t>‹#›</a:t>
            </a:fld>
            <a:endParaRPr lang="en-US"/>
          </a:p>
        </p:txBody>
      </p:sp>
    </p:spTree>
    <p:extLst>
      <p:ext uri="{BB962C8B-B14F-4D97-AF65-F5344CB8AC3E}">
        <p14:creationId xmlns:p14="http://schemas.microsoft.com/office/powerpoint/2010/main" val="34156896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effectLst/>
              </a:defRPr>
            </a:lvl1pPr>
          </a:lstStyle>
          <a:p>
            <a:r>
              <a:rPr lang="en-US"/>
              <a:t>Click to edit Master title style</a:t>
            </a:r>
            <a:endParaRPr lang="en-US" dirty="0"/>
          </a:p>
        </p:txBody>
      </p:sp>
      <p:sp>
        <p:nvSpPr>
          <p:cNvPr id="9" name="Content Placeholder 8"/>
          <p:cNvSpPr>
            <a:spLocks noGrp="1"/>
          </p:cNvSpPr>
          <p:nvPr>
            <p:ph sz="quarter" idx="13"/>
          </p:nvPr>
        </p:nvSpPr>
        <p:spPr>
          <a:xfrm>
            <a:off x="487680" y="1600200"/>
            <a:ext cx="5388864" cy="45262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349BF3EA-1A78-4F07-BDC0-C8A1BD461199}" type="datetimeFigureOut">
              <a:rPr lang="en-US" smtClean="0"/>
              <a:pPr/>
              <a:t>3/2/2021</a:t>
            </a:fld>
            <a:endParaRPr lang="en-US"/>
          </a:p>
        </p:txBody>
      </p:sp>
      <p:sp>
        <p:nvSpPr>
          <p:cNvPr id="7" name="Slide Number Placeholder 6"/>
          <p:cNvSpPr>
            <a:spLocks noGrp="1"/>
          </p:cNvSpPr>
          <p:nvPr>
            <p:ph type="sldNum" sz="quarter" idx="12"/>
          </p:nvPr>
        </p:nvSpPr>
        <p:spPr/>
        <p:txBody>
          <a:bodyPr/>
          <a:lstStyle/>
          <a:p>
            <a:fld id="{401CF334-2D5C-4859-84A6-CA7E6E43FAEB}" type="slidenum">
              <a:rPr lang="en-US" smtClean="0"/>
              <a:pPr/>
              <a:t>‹#›</a:t>
            </a:fld>
            <a:endParaRPr lang="en-US"/>
          </a:p>
        </p:txBody>
      </p:sp>
    </p:spTree>
    <p:extLst>
      <p:ext uri="{BB962C8B-B14F-4D97-AF65-F5344CB8AC3E}">
        <p14:creationId xmlns:p14="http://schemas.microsoft.com/office/powerpoint/2010/main" val="25333369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effectLst/>
              </a:defRPr>
            </a:lvl1pPr>
          </a:lstStyle>
          <a:p>
            <a:r>
              <a:rPr lang="en-US"/>
              <a:t>Click to edit Master title style</a:t>
            </a:r>
            <a:endParaRPr lang="en-US" dirty="0"/>
          </a:p>
        </p:txBody>
      </p:sp>
      <p:sp>
        <p:nvSpPr>
          <p:cNvPr id="3" name="Text Placeholder 2"/>
          <p:cNvSpPr>
            <a:spLocks noGrp="1"/>
          </p:cNvSpPr>
          <p:nvPr>
            <p:ph type="body" idx="1"/>
          </p:nvPr>
        </p:nvSpPr>
        <p:spPr>
          <a:xfrm>
            <a:off x="609600" y="1600200"/>
            <a:ext cx="5386917" cy="609600"/>
          </a:xfrm>
        </p:spPr>
        <p:txBody>
          <a:bodyPr anchor="b">
            <a:noAutofit/>
          </a:bodyPr>
          <a:lstStyle>
            <a:lvl1pPr marL="0" indent="0" algn="ctr">
              <a:buNone/>
              <a:defRPr sz="2400" b="0">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1" name="Content Placeholder 10"/>
          <p:cNvSpPr>
            <a:spLocks noGrp="1"/>
          </p:cNvSpPr>
          <p:nvPr>
            <p:ph sz="quarter" idx="13"/>
          </p:nvPr>
        </p:nvSpPr>
        <p:spPr>
          <a:xfrm>
            <a:off x="609600" y="2212848"/>
            <a:ext cx="5388864" cy="391363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97601" y="1600200"/>
            <a:ext cx="5389033" cy="609600"/>
          </a:xfrm>
        </p:spPr>
        <p:txBody>
          <a:bodyPr anchor="b">
            <a:noAutofit/>
          </a:bodyPr>
          <a:lstStyle>
            <a:lvl1pPr marL="0" indent="0" algn="ctr">
              <a:buNone/>
              <a:defRPr sz="2400" b="0">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3" name="Content Placeholder 12"/>
          <p:cNvSpPr>
            <a:spLocks noGrp="1"/>
          </p:cNvSpPr>
          <p:nvPr>
            <p:ph sz="quarter" idx="14"/>
          </p:nvPr>
        </p:nvSpPr>
        <p:spPr>
          <a:xfrm>
            <a:off x="6230112" y="2212849"/>
            <a:ext cx="5388864" cy="3913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Footer Placeholder 7"/>
          <p:cNvSpPr>
            <a:spLocks noGrp="1"/>
          </p:cNvSpPr>
          <p:nvPr>
            <p:ph type="ftr" sz="quarter" idx="11"/>
          </p:nvPr>
        </p:nvSpPr>
        <p:spPr/>
        <p:txBody>
          <a:bodyPr/>
          <a:lstStyle/>
          <a:p>
            <a:r>
              <a:rPr lang="en-US" dirty="0"/>
              <a:t>Add a footer</a:t>
            </a:r>
          </a:p>
        </p:txBody>
      </p:sp>
      <p:sp>
        <p:nvSpPr>
          <p:cNvPr id="7" name="Date Placeholder 6"/>
          <p:cNvSpPr>
            <a:spLocks noGrp="1"/>
          </p:cNvSpPr>
          <p:nvPr>
            <p:ph type="dt" sz="half" idx="10"/>
          </p:nvPr>
        </p:nvSpPr>
        <p:spPr/>
        <p:txBody>
          <a:bodyPr/>
          <a:lstStyle/>
          <a:p>
            <a:fld id="{349BF3EA-1A78-4F07-BDC0-C8A1BD461199}" type="datetimeFigureOut">
              <a:rPr lang="en-US" smtClean="0"/>
              <a:pPr/>
              <a:t>3/2/2021</a:t>
            </a:fld>
            <a:endParaRPr lang="en-US"/>
          </a:p>
        </p:txBody>
      </p:sp>
      <p:sp>
        <p:nvSpPr>
          <p:cNvPr id="9" name="Slide Number Placeholder 8"/>
          <p:cNvSpPr>
            <a:spLocks noGrp="1"/>
          </p:cNvSpPr>
          <p:nvPr>
            <p:ph type="sldNum" sz="quarter" idx="12"/>
          </p:nvPr>
        </p:nvSpPr>
        <p:spPr/>
        <p:txBody>
          <a:bodyPr/>
          <a:lstStyle/>
          <a:p>
            <a:fld id="{401CF334-2D5C-4859-84A6-CA7E6E43FAEB}" type="slidenum">
              <a:rPr lang="en-US" smtClean="0"/>
              <a:pPr/>
              <a:t>‹#›</a:t>
            </a:fld>
            <a:endParaRPr lang="en-US"/>
          </a:p>
        </p:txBody>
      </p:sp>
    </p:spTree>
    <p:extLst>
      <p:ext uri="{BB962C8B-B14F-4D97-AF65-F5344CB8AC3E}">
        <p14:creationId xmlns:p14="http://schemas.microsoft.com/office/powerpoint/2010/main" val="32445937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9625"/>
            <a:ext cx="10972800" cy="1600200"/>
          </a:xfrm>
        </p:spPr>
        <p:txBody>
          <a:bodyPr/>
          <a:lstStyle>
            <a:lvl1pPr>
              <a:defRPr>
                <a:effectLst/>
              </a:defRPr>
            </a:lvl1pPr>
          </a:lstStyle>
          <a:p>
            <a:r>
              <a:rPr lang="en-US"/>
              <a:t>Click to edit Master title style</a:t>
            </a:r>
            <a:endParaRPr lang="en-US" dirty="0"/>
          </a:p>
        </p:txBody>
      </p:sp>
      <p:sp>
        <p:nvSpPr>
          <p:cNvPr id="4" name="Footer Placeholder 3"/>
          <p:cNvSpPr>
            <a:spLocks noGrp="1"/>
          </p:cNvSpPr>
          <p:nvPr>
            <p:ph type="ftr" sz="quarter" idx="11"/>
          </p:nvPr>
        </p:nvSpPr>
        <p:spPr/>
        <p:txBody>
          <a:bodyPr/>
          <a:lstStyle/>
          <a:p>
            <a:r>
              <a:rPr lang="en-US" dirty="0"/>
              <a:t>Add a footer</a:t>
            </a:r>
          </a:p>
        </p:txBody>
      </p:sp>
      <p:sp>
        <p:nvSpPr>
          <p:cNvPr id="3" name="Date Placeholder 2"/>
          <p:cNvSpPr>
            <a:spLocks noGrp="1"/>
          </p:cNvSpPr>
          <p:nvPr>
            <p:ph type="dt" sz="half" idx="10"/>
          </p:nvPr>
        </p:nvSpPr>
        <p:spPr/>
        <p:txBody>
          <a:bodyPr/>
          <a:lstStyle/>
          <a:p>
            <a:fld id="{349BF3EA-1A78-4F07-BDC0-C8A1BD461199}" type="datetimeFigureOut">
              <a:rPr lang="en-US" smtClean="0"/>
              <a:pPr/>
              <a:t>3/2/2021</a:t>
            </a:fld>
            <a:endParaRPr lang="en-US"/>
          </a:p>
        </p:txBody>
      </p:sp>
      <p:sp>
        <p:nvSpPr>
          <p:cNvPr id="5" name="Slide Number Placeholder 4"/>
          <p:cNvSpPr>
            <a:spLocks noGrp="1"/>
          </p:cNvSpPr>
          <p:nvPr>
            <p:ph type="sldNum" sz="quarter" idx="12"/>
          </p:nvPr>
        </p:nvSpPr>
        <p:spPr/>
        <p:txBody>
          <a:bodyPr/>
          <a:lstStyle/>
          <a:p>
            <a:fld id="{401CF334-2D5C-4859-84A6-CA7E6E43FAEB}" type="slidenum">
              <a:rPr lang="en-US" smtClean="0"/>
              <a:pPr/>
              <a:t>‹#›</a:t>
            </a:fld>
            <a:endParaRPr lang="en-US"/>
          </a:p>
        </p:txBody>
      </p:sp>
      <p:pic>
        <p:nvPicPr>
          <p:cNvPr id="6" name="Picture 4">
            <a:extLst>
              <a:ext uri="{FF2B5EF4-FFF2-40B4-BE49-F238E27FC236}">
                <a16:creationId xmlns:a16="http://schemas.microsoft.com/office/drawing/2014/main" id="{7AE989A5-EF4C-4A10-A4D5-E78D0BFA9E08}"/>
              </a:ext>
            </a:extLst>
          </p:cNvPr>
          <p:cNvPicPr>
            <a:picLocks noChangeAspect="1" noChangeArrowheads="1"/>
          </p:cNvPicPr>
          <p:nvPr userDrawn="1"/>
        </p:nvPicPr>
        <p:blipFill>
          <a:blip r:embed="rId2" cstate="print"/>
          <a:srcRect/>
          <a:stretch>
            <a:fillRect/>
          </a:stretch>
        </p:blipFill>
        <p:spPr bwMode="auto">
          <a:xfrm>
            <a:off x="3619651" y="265833"/>
            <a:ext cx="4485258" cy="1763288"/>
          </a:xfrm>
          <a:prstGeom prst="rect">
            <a:avLst/>
          </a:prstGeom>
          <a:noFill/>
          <a:ln w="9525">
            <a:noFill/>
            <a:miter lim="800000"/>
            <a:headEnd/>
            <a:tailEnd/>
          </a:ln>
          <a:effectLst/>
        </p:spPr>
      </p:pic>
    </p:spTree>
    <p:extLst>
      <p:ext uri="{BB962C8B-B14F-4D97-AF65-F5344CB8AC3E}">
        <p14:creationId xmlns:p14="http://schemas.microsoft.com/office/powerpoint/2010/main" val="30679891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dirty="0"/>
              <a:t>Add a footer</a:t>
            </a:r>
          </a:p>
        </p:txBody>
      </p:sp>
      <p:sp>
        <p:nvSpPr>
          <p:cNvPr id="2" name="Date Placeholder 1"/>
          <p:cNvSpPr>
            <a:spLocks noGrp="1"/>
          </p:cNvSpPr>
          <p:nvPr>
            <p:ph type="dt" sz="half" idx="10"/>
          </p:nvPr>
        </p:nvSpPr>
        <p:spPr/>
        <p:txBody>
          <a:bodyPr/>
          <a:lstStyle/>
          <a:p>
            <a:fld id="{349BF3EA-1A78-4F07-BDC0-C8A1BD461199}" type="datetimeFigureOut">
              <a:rPr lang="en-US" smtClean="0"/>
              <a:pPr/>
              <a:t>3/2/2021</a:t>
            </a:fld>
            <a:endParaRPr lang="en-US"/>
          </a:p>
        </p:txBody>
      </p:sp>
      <p:sp>
        <p:nvSpPr>
          <p:cNvPr id="4" name="Slide Number Placeholder 3"/>
          <p:cNvSpPr>
            <a:spLocks noGrp="1"/>
          </p:cNvSpPr>
          <p:nvPr>
            <p:ph type="sldNum" sz="quarter" idx="12"/>
          </p:nvPr>
        </p:nvSpPr>
        <p:spPr/>
        <p:txBody>
          <a:bodyPr/>
          <a:lstStyle/>
          <a:p>
            <a:fld id="{401CF334-2D5C-4859-84A6-CA7E6E43FAEB}" type="slidenum">
              <a:rPr lang="en-US" smtClean="0"/>
              <a:pPr/>
              <a:t>‹#›</a:t>
            </a:fld>
            <a:endParaRPr lang="en-US"/>
          </a:p>
        </p:txBody>
      </p:sp>
    </p:spTree>
    <p:extLst>
      <p:ext uri="{BB962C8B-B14F-4D97-AF65-F5344CB8AC3E}">
        <p14:creationId xmlns:p14="http://schemas.microsoft.com/office/powerpoint/2010/main" val="5460027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876117" y="266700"/>
            <a:ext cx="4011084" cy="2095500"/>
          </a:xfrm>
        </p:spPr>
        <p:txBody>
          <a:bodyPr anchor="b"/>
          <a:lstStyle>
            <a:lvl1pPr algn="ctr">
              <a:lnSpc>
                <a:spcPct val="100000"/>
              </a:lnSpc>
              <a:defRPr sz="2800" b="0">
                <a:effectLst/>
              </a:defRPr>
            </a:lvl1pPr>
          </a:lstStyle>
          <a:p>
            <a:r>
              <a:rPr lang="en-US"/>
              <a:t>Click to edit Master title style</a:t>
            </a:r>
            <a:endParaRPr lang="en-US" dirty="0"/>
          </a:p>
        </p:txBody>
      </p:sp>
      <p:sp>
        <p:nvSpPr>
          <p:cNvPr id="3" name="Content Placeholder 2"/>
          <p:cNvSpPr>
            <a:spLocks noGrp="1"/>
          </p:cNvSpPr>
          <p:nvPr>
            <p:ph idx="1"/>
          </p:nvPr>
        </p:nvSpPr>
        <p:spPr>
          <a:xfrm>
            <a:off x="958850" y="273051"/>
            <a:ext cx="66611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876117" y="2438401"/>
            <a:ext cx="4011084"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349BF3EA-1A78-4F07-BDC0-C8A1BD461199}" type="datetimeFigureOut">
              <a:rPr lang="en-US" smtClean="0"/>
              <a:pPr/>
              <a:t>3/2/2021</a:t>
            </a:fld>
            <a:endParaRPr lang="en-US"/>
          </a:p>
        </p:txBody>
      </p:sp>
      <p:sp>
        <p:nvSpPr>
          <p:cNvPr id="7" name="Slide Number Placeholder 6"/>
          <p:cNvSpPr>
            <a:spLocks noGrp="1"/>
          </p:cNvSpPr>
          <p:nvPr>
            <p:ph type="sldNum" sz="quarter" idx="12"/>
          </p:nvPr>
        </p:nvSpPr>
        <p:spPr/>
        <p:txBody>
          <a:bodyPr/>
          <a:lstStyle/>
          <a:p>
            <a:fld id="{401CF334-2D5C-4859-84A6-CA7E6E43FAEB}" type="slidenum">
              <a:rPr lang="en-US" smtClean="0"/>
              <a:pPr/>
              <a:t>‹#›</a:t>
            </a:fld>
            <a:endParaRPr lang="en-US"/>
          </a:p>
        </p:txBody>
      </p:sp>
    </p:spTree>
    <p:extLst>
      <p:ext uri="{BB962C8B-B14F-4D97-AF65-F5344CB8AC3E}">
        <p14:creationId xmlns:p14="http://schemas.microsoft.com/office/powerpoint/2010/main" val="3077859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39435" y="228600"/>
            <a:ext cx="7615765" cy="895350"/>
          </a:xfrm>
        </p:spPr>
        <p:txBody>
          <a:bodyPr anchor="b"/>
          <a:lstStyle>
            <a:lvl1pPr algn="ctr">
              <a:lnSpc>
                <a:spcPct val="100000"/>
              </a:lnSpc>
              <a:defRPr sz="2800" b="0">
                <a:effectLst/>
              </a:defRPr>
            </a:lvl1pPr>
          </a:lstStyle>
          <a:p>
            <a:r>
              <a:rPr lang="en-US"/>
              <a:t>Click to edit Master title style</a:t>
            </a:r>
            <a:endParaRPr lang="en-US" dirty="0"/>
          </a:p>
        </p:txBody>
      </p:sp>
      <p:sp>
        <p:nvSpPr>
          <p:cNvPr id="3" name="Picture Placeholder 2" descr="An empty placeholder to add an image. Click on the placeholder and select the image that you wish to add"/>
          <p:cNvSpPr>
            <a:spLocks noGrp="1"/>
          </p:cNvSpPr>
          <p:nvPr>
            <p:ph type="pic" idx="1"/>
          </p:nvPr>
        </p:nvSpPr>
        <p:spPr>
          <a:xfrm>
            <a:off x="2010835" y="1143000"/>
            <a:ext cx="8072965"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2239435" y="5810250"/>
            <a:ext cx="7615765"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349BF3EA-1A78-4F07-BDC0-C8A1BD461199}" type="datetimeFigureOut">
              <a:rPr lang="en-US" smtClean="0"/>
              <a:pPr/>
              <a:t>3/2/2021</a:t>
            </a:fld>
            <a:endParaRPr lang="en-US"/>
          </a:p>
        </p:txBody>
      </p:sp>
      <p:sp>
        <p:nvSpPr>
          <p:cNvPr id="7" name="Slide Number Placeholder 6"/>
          <p:cNvSpPr>
            <a:spLocks noGrp="1"/>
          </p:cNvSpPr>
          <p:nvPr>
            <p:ph type="sldNum" sz="quarter" idx="12"/>
          </p:nvPr>
        </p:nvSpPr>
        <p:spPr/>
        <p:txBody>
          <a:bodyPr/>
          <a:lstStyle/>
          <a:p>
            <a:fld id="{401CF334-2D5C-4859-84A6-CA7E6E43FAEB}" type="slidenum">
              <a:rPr lang="en-US" smtClean="0"/>
              <a:pPr/>
              <a:t>‹#›</a:t>
            </a:fld>
            <a:endParaRPr lang="en-US"/>
          </a:p>
        </p:txBody>
      </p:sp>
      <p:pic>
        <p:nvPicPr>
          <p:cNvPr id="8" name="Picture 4">
            <a:extLst>
              <a:ext uri="{FF2B5EF4-FFF2-40B4-BE49-F238E27FC236}">
                <a16:creationId xmlns:a16="http://schemas.microsoft.com/office/drawing/2014/main" id="{C2B4D8DE-2814-40EB-B14A-AA57595D7D35}"/>
              </a:ext>
            </a:extLst>
          </p:cNvPr>
          <p:cNvPicPr>
            <a:picLocks noChangeAspect="1" noChangeArrowheads="1"/>
          </p:cNvPicPr>
          <p:nvPr userDrawn="1"/>
        </p:nvPicPr>
        <p:blipFill>
          <a:blip r:embed="rId2" cstate="print"/>
          <a:srcRect/>
          <a:stretch>
            <a:fillRect/>
          </a:stretch>
        </p:blipFill>
        <p:spPr bwMode="auto">
          <a:xfrm>
            <a:off x="3628888" y="312336"/>
            <a:ext cx="4485258" cy="1763288"/>
          </a:xfrm>
          <a:prstGeom prst="rect">
            <a:avLst/>
          </a:prstGeom>
          <a:noFill/>
          <a:ln w="9525">
            <a:noFill/>
            <a:miter lim="800000"/>
            <a:headEnd/>
            <a:tailEnd/>
          </a:ln>
          <a:effectLst/>
        </p:spPr>
      </p:pic>
    </p:spTree>
    <p:extLst>
      <p:ext uri="{BB962C8B-B14F-4D97-AF65-F5344CB8AC3E}">
        <p14:creationId xmlns:p14="http://schemas.microsoft.com/office/powerpoint/2010/main" val="36554793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Ref idx="1002">
        <a:schemeClr val="bg2"/>
      </p:bgRef>
    </p:bg>
    <p:spTree>
      <p:nvGrpSpPr>
        <p:cNvPr id="1" name=""/>
        <p:cNvGrpSpPr/>
        <p:nvPr/>
      </p:nvGrpSpPr>
      <p:grpSpPr>
        <a:xfrm>
          <a:off x="0" y="0"/>
          <a:ext cx="0" cy="0"/>
          <a:chOff x="0" y="0"/>
          <a:chExt cx="0" cy="0"/>
        </a:xfrm>
      </p:grpSpPr>
      <p:sp>
        <p:nvSpPr>
          <p:cNvPr id="7" name="Oval 6"/>
          <p:cNvSpPr/>
          <p:nvPr/>
        </p:nvSpPr>
        <p:spPr>
          <a:xfrm>
            <a:off x="11277014" y="6499384"/>
            <a:ext cx="113029"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tx1">
                  <a:lumMod val="65000"/>
                  <a:lumOff val="35000"/>
                </a:schemeClr>
              </a:solidFill>
              <a:latin typeface="+mn-lt"/>
              <a:ea typeface="+mn-ea"/>
              <a:cs typeface="+mn-cs"/>
            </a:endParaRPr>
          </a:p>
        </p:txBody>
      </p:sp>
      <p:sp>
        <p:nvSpPr>
          <p:cNvPr id="8" name="Oval 7"/>
          <p:cNvSpPr/>
          <p:nvPr/>
        </p:nvSpPr>
        <p:spPr>
          <a:xfrm>
            <a:off x="758826" y="6499384"/>
            <a:ext cx="113029"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tx1">
                  <a:lumMod val="65000"/>
                  <a:lumOff val="35000"/>
                </a:schemeClr>
              </a:solidFill>
            </a:endParaRPr>
          </a:p>
        </p:txBody>
      </p:sp>
      <p:sp>
        <p:nvSpPr>
          <p:cNvPr id="2" name="Title Placeholder 1"/>
          <p:cNvSpPr>
            <a:spLocks noGrp="1"/>
          </p:cNvSpPr>
          <p:nvPr>
            <p:ph type="title"/>
          </p:nvPr>
        </p:nvSpPr>
        <p:spPr>
          <a:xfrm>
            <a:off x="609600" y="0"/>
            <a:ext cx="10972800" cy="1600200"/>
          </a:xfrm>
          <a:prstGeom prst="rect">
            <a:avLst/>
          </a:prstGeom>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878887" y="6356351"/>
            <a:ext cx="3797300" cy="365125"/>
          </a:xfrm>
          <a:prstGeom prst="rect">
            <a:avLst/>
          </a:prstGeom>
        </p:spPr>
        <p:txBody>
          <a:bodyPr vert="horz" lIns="45720" tIns="45720" rIns="91440" bIns="45720" rtlCol="0" anchor="ctr"/>
          <a:lstStyle>
            <a:lvl1pPr algn="l">
              <a:defRPr sz="1200">
                <a:solidFill>
                  <a:schemeClr val="tx1"/>
                </a:solidFill>
                <a:latin typeface="Century Gothic" pitchFamily="34" charset="0"/>
              </a:defRPr>
            </a:lvl1pPr>
          </a:lstStyle>
          <a:p>
            <a:r>
              <a:rPr lang="en-US" dirty="0"/>
              <a:t>Add a footer</a:t>
            </a:r>
          </a:p>
        </p:txBody>
      </p:sp>
      <p:sp>
        <p:nvSpPr>
          <p:cNvPr id="4" name="Date Placeholder 3"/>
          <p:cNvSpPr>
            <a:spLocks noGrp="1"/>
          </p:cNvSpPr>
          <p:nvPr>
            <p:ph type="dt" sz="half" idx="2"/>
          </p:nvPr>
        </p:nvSpPr>
        <p:spPr>
          <a:xfrm>
            <a:off x="8484463" y="6356351"/>
            <a:ext cx="2781300" cy="365125"/>
          </a:xfrm>
          <a:prstGeom prst="rect">
            <a:avLst/>
          </a:prstGeom>
        </p:spPr>
        <p:txBody>
          <a:bodyPr vert="horz" lIns="91440" tIns="45720" rIns="45720" bIns="45720" rtlCol="0" anchor="ctr"/>
          <a:lstStyle>
            <a:lvl1pPr algn="r">
              <a:defRPr sz="1200">
                <a:solidFill>
                  <a:schemeClr val="tx1"/>
                </a:solidFill>
                <a:latin typeface="Century Gothic" pitchFamily="34" charset="0"/>
              </a:defRPr>
            </a:lvl1pPr>
          </a:lstStyle>
          <a:p>
            <a:fld id="{349BF3EA-1A78-4F07-BDC0-C8A1BD461199}" type="datetimeFigureOut">
              <a:rPr lang="en-US" smtClean="0"/>
              <a:pPr/>
              <a:t>3/2/2021</a:t>
            </a:fld>
            <a:endParaRPr lang="en-US" dirty="0"/>
          </a:p>
        </p:txBody>
      </p:sp>
      <p:sp>
        <p:nvSpPr>
          <p:cNvPr id="6" name="Slide Number Placeholder 5"/>
          <p:cNvSpPr>
            <a:spLocks noGrp="1"/>
          </p:cNvSpPr>
          <p:nvPr>
            <p:ph type="sldNum" sz="quarter" idx="4"/>
          </p:nvPr>
        </p:nvSpPr>
        <p:spPr>
          <a:xfrm>
            <a:off x="11391038" y="6356351"/>
            <a:ext cx="749300" cy="365125"/>
          </a:xfrm>
          <a:prstGeom prst="rect">
            <a:avLst/>
          </a:prstGeom>
        </p:spPr>
        <p:txBody>
          <a:bodyPr vert="horz" lIns="27432" tIns="45720" rIns="45720" bIns="45720" rtlCol="0" anchor="ctr"/>
          <a:lstStyle>
            <a:lvl1pPr algn="l">
              <a:defRPr sz="1200">
                <a:solidFill>
                  <a:schemeClr val="tx1"/>
                </a:solidFill>
                <a:latin typeface="Century Gothic" pitchFamily="34" charset="0"/>
              </a:defRPr>
            </a:lvl1pPr>
          </a:lstStyle>
          <a:p>
            <a:fld id="{401CF334-2D5C-4859-84A6-CA7E6E43FAEB}" type="slidenum">
              <a:rPr lang="en-US" smtClean="0"/>
              <a:pPr/>
              <a:t>‹#›</a:t>
            </a:fld>
            <a:endParaRPr lang="en-US"/>
          </a:p>
        </p:txBody>
      </p:sp>
    </p:spTree>
    <p:extLst>
      <p:ext uri="{BB962C8B-B14F-4D97-AF65-F5344CB8AC3E}">
        <p14:creationId xmlns:p14="http://schemas.microsoft.com/office/powerpoint/2010/main" val="301225199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ctr" defTabSz="914400" rtl="0" eaLnBrk="1" latinLnBrk="0" hangingPunct="1">
        <a:lnSpc>
          <a:spcPts val="4800"/>
        </a:lnSpc>
        <a:spcBef>
          <a:spcPct val="0"/>
        </a:spcBef>
        <a:buNone/>
        <a:defRPr sz="4800" kern="1200">
          <a:solidFill>
            <a:schemeClr val="tx2"/>
          </a:solidFill>
          <a:effectLst/>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4.xml"/><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hyperlink" Target="mailto:cares@brinkersimpson.com" TargetMode="External"/><Relationship Id="rId2" Type="http://schemas.openxmlformats.org/officeDocument/2006/relationships/hyperlink" Target="http://www.brinkersimpsoncares.com/"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67855"/>
            <a:ext cx="10363200" cy="4608946"/>
          </a:xfrm>
        </p:spPr>
        <p:txBody>
          <a:bodyPr/>
          <a:lstStyle/>
          <a:p>
            <a:pPr marL="285750" indent="-285750">
              <a:buFont typeface="Arial" panose="020B0604020202020204" pitchFamily="34" charset="0"/>
              <a:buChar char="•"/>
            </a:pPr>
            <a:br>
              <a:rPr lang="en-US" sz="2000" dirty="0">
                <a:latin typeface="Times New Roman" panose="02020603050405020304" pitchFamily="18" charset="0"/>
                <a:cs typeface="Times New Roman" panose="02020603050405020304" pitchFamily="18" charset="0"/>
              </a:rPr>
            </a:br>
            <a:br>
              <a:rPr lang="en-US" sz="2000" dirty="0">
                <a:latin typeface="Times New Roman" panose="02020603050405020304" pitchFamily="18" charset="0"/>
                <a:cs typeface="Times New Roman" panose="02020603050405020304" pitchFamily="18" charset="0"/>
              </a:rPr>
            </a:br>
            <a:br>
              <a:rPr lang="en-US" sz="2000" dirty="0">
                <a:latin typeface="Times New Roman" panose="02020603050405020304" pitchFamily="18" charset="0"/>
                <a:cs typeface="Times New Roman" panose="02020603050405020304" pitchFamily="18" charset="0"/>
              </a:rPr>
            </a:br>
            <a:br>
              <a:rPr lang="en-US" sz="2000" dirty="0">
                <a:latin typeface="Times New Roman" panose="02020603050405020304" pitchFamily="18" charset="0"/>
                <a:cs typeface="Times New Roman" panose="02020603050405020304" pitchFamily="18" charset="0"/>
              </a:rPr>
            </a:br>
            <a:br>
              <a:rPr lang="en-US" sz="2000" dirty="0">
                <a:latin typeface="Times New Roman" panose="02020603050405020304" pitchFamily="18" charset="0"/>
                <a:cs typeface="Times New Roman" panose="02020603050405020304" pitchFamily="18" charset="0"/>
              </a:rPr>
            </a:br>
            <a:br>
              <a:rPr lang="en-US" sz="2000" dirty="0">
                <a:latin typeface="Times New Roman" panose="02020603050405020304" pitchFamily="18" charset="0"/>
                <a:cs typeface="Times New Roman" panose="02020603050405020304" pitchFamily="18" charset="0"/>
              </a:rPr>
            </a:br>
            <a:br>
              <a:rPr lang="en-US" sz="2000" dirty="0">
                <a:latin typeface="Times New Roman" panose="02020603050405020304" pitchFamily="18" charset="0"/>
                <a:cs typeface="Times New Roman" panose="02020603050405020304" pitchFamily="18" charset="0"/>
              </a:rPr>
            </a:br>
            <a:br>
              <a:rPr lang="en-US" sz="2000" dirty="0">
                <a:latin typeface="Times New Roman" panose="02020603050405020304" pitchFamily="18" charset="0"/>
                <a:cs typeface="Times New Roman" panose="02020603050405020304" pitchFamily="18" charset="0"/>
              </a:rPr>
            </a:br>
            <a:br>
              <a:rPr lang="en-US" sz="2000" dirty="0">
                <a:latin typeface="Times New Roman" panose="02020603050405020304" pitchFamily="18" charset="0"/>
                <a:cs typeface="Times New Roman" panose="02020603050405020304" pitchFamily="18" charset="0"/>
              </a:rPr>
            </a:br>
            <a:br>
              <a:rPr lang="en-US" sz="2000" dirty="0">
                <a:latin typeface="Times New Roman" panose="02020603050405020304" pitchFamily="18" charset="0"/>
                <a:cs typeface="Times New Roman" panose="02020603050405020304" pitchFamily="18" charset="0"/>
              </a:rPr>
            </a:br>
            <a:br>
              <a:rPr lang="en-US" sz="2000" dirty="0">
                <a:latin typeface="Times New Roman" panose="02020603050405020304" pitchFamily="18" charset="0"/>
                <a:cs typeface="Times New Roman" panose="02020603050405020304" pitchFamily="18" charset="0"/>
              </a:rPr>
            </a:br>
            <a:r>
              <a:rPr lang="en-US" sz="5000" dirty="0">
                <a:solidFill>
                  <a:schemeClr val="tx1"/>
                </a:solidFill>
                <a:latin typeface="Times New Roman" panose="02020603050405020304" pitchFamily="18" charset="0"/>
                <a:cs typeface="Times New Roman" panose="02020603050405020304" pitchFamily="18" charset="0"/>
              </a:rPr>
              <a:t>COVID-19 Relief – PPP Update &amp; Forgiveness Application</a:t>
            </a:r>
            <a:br>
              <a:rPr lang="en-US" sz="2000" dirty="0">
                <a:solidFill>
                  <a:schemeClr val="tx1"/>
                </a:solidFill>
                <a:latin typeface="Times New Roman" panose="02020603050405020304" pitchFamily="18" charset="0"/>
                <a:cs typeface="Times New Roman" panose="02020603050405020304" pitchFamily="18" charset="0"/>
              </a:rPr>
            </a:br>
            <a:br>
              <a:rPr lang="en-US" sz="1800" dirty="0">
                <a:solidFill>
                  <a:schemeClr val="tx1"/>
                </a:solidFill>
                <a:latin typeface="Times New Roman" panose="02020603050405020304" pitchFamily="18" charset="0"/>
                <a:cs typeface="Times New Roman" panose="02020603050405020304" pitchFamily="18" charset="0"/>
              </a:rPr>
            </a:br>
            <a:br>
              <a:rPr lang="en-US" sz="1200" dirty="0">
                <a:latin typeface="Times New Roman" panose="02020603050405020304" pitchFamily="18" charset="0"/>
                <a:cs typeface="Times New Roman" panose="02020603050405020304" pitchFamily="18" charset="0"/>
              </a:rPr>
            </a:br>
            <a:endParaRPr lang="en-US" sz="12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type="subTitle" idx="1"/>
          </p:nvPr>
        </p:nvSpPr>
        <p:spPr/>
        <p:txBody>
          <a:bodyPr>
            <a:normAutofit/>
          </a:bodyPr>
          <a:lstStyle/>
          <a:p>
            <a:r>
              <a:rPr lang="en-US" dirty="0"/>
              <a:t>Presented by:</a:t>
            </a:r>
          </a:p>
          <a:p>
            <a:r>
              <a:rPr lang="en-US" dirty="0"/>
              <a:t>Brinker Simpson &amp; Company, LLC</a:t>
            </a:r>
          </a:p>
        </p:txBody>
      </p:sp>
    </p:spTree>
    <p:extLst>
      <p:ext uri="{BB962C8B-B14F-4D97-AF65-F5344CB8AC3E}">
        <p14:creationId xmlns:p14="http://schemas.microsoft.com/office/powerpoint/2010/main" val="30963158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1600200"/>
          </a:xfrm>
        </p:spPr>
        <p:txBody>
          <a:bodyPr vert="horz" lIns="91440" tIns="45720" rIns="91440" bIns="45720" rtlCol="0" anchor="b">
            <a:normAutofit/>
          </a:bodyPr>
          <a:lstStyle/>
          <a:p>
            <a:r>
              <a:rPr lang="en-US" dirty="0">
                <a:latin typeface="Times New Roman" panose="02020603050405020304" pitchFamily="18" charset="0"/>
                <a:cs typeface="Times New Roman" panose="02020603050405020304" pitchFamily="18" charset="0"/>
              </a:rPr>
              <a:t>Salary @ 75%  Calculation</a:t>
            </a:r>
          </a:p>
        </p:txBody>
      </p:sp>
      <p:sp>
        <p:nvSpPr>
          <p:cNvPr id="3" name="Content Placeholder 2">
            <a:extLst>
              <a:ext uri="{FF2B5EF4-FFF2-40B4-BE49-F238E27FC236}">
                <a16:creationId xmlns:a16="http://schemas.microsoft.com/office/drawing/2014/main" id="{81AE2ABD-6423-40E9-B6C7-A78EC75998F5}"/>
              </a:ext>
            </a:extLst>
          </p:cNvPr>
          <p:cNvSpPr>
            <a:spLocks noGrp="1"/>
          </p:cNvSpPr>
          <p:nvPr>
            <p:ph sz="quarter" idx="13"/>
          </p:nvPr>
        </p:nvSpPr>
        <p:spPr>
          <a:xfrm>
            <a:off x="337231" y="2015215"/>
            <a:ext cx="5003938" cy="4526280"/>
          </a:xfrm>
        </p:spPr>
        <p:txBody>
          <a:bodyPr>
            <a:normAutofit/>
          </a:bodyPr>
          <a:lstStyle/>
          <a:p>
            <a:pPr marL="457200" indent="-457200">
              <a:lnSpc>
                <a:spcPct val="90000"/>
              </a:lnSpc>
              <a:buFont typeface="+mj-lt"/>
              <a:buAutoNum type="arabicPeriod"/>
            </a:pPr>
            <a:r>
              <a:rPr lang="en-US" sz="1300" dirty="0"/>
              <a:t>Compares on an employee by employee basis the average salary or hourly wage paid over the covered period to 1Q20</a:t>
            </a:r>
          </a:p>
          <a:p>
            <a:pPr marL="457200" indent="-457200">
              <a:lnSpc>
                <a:spcPct val="90000"/>
              </a:lnSpc>
              <a:buFont typeface="+mj-lt"/>
              <a:buAutoNum type="arabicPeriod"/>
            </a:pPr>
            <a:r>
              <a:rPr lang="en-US" sz="1300" dirty="0"/>
              <a:t>For each employee paid during the covered period , enter their salary or hourly wage</a:t>
            </a:r>
          </a:p>
          <a:p>
            <a:pPr marL="457200" indent="-457200">
              <a:lnSpc>
                <a:spcPct val="90000"/>
              </a:lnSpc>
              <a:buFont typeface="+mj-lt"/>
              <a:buAutoNum type="arabicPeriod"/>
            </a:pPr>
            <a:r>
              <a:rPr lang="en-US" sz="1300" dirty="0"/>
              <a:t>Compare each employee to average annual over first quarter of 2020</a:t>
            </a:r>
          </a:p>
          <a:p>
            <a:pPr marL="457200" indent="-457200">
              <a:lnSpc>
                <a:spcPct val="90000"/>
              </a:lnSpc>
              <a:buFont typeface="+mj-lt"/>
              <a:buAutoNum type="arabicPeriod"/>
            </a:pPr>
            <a:r>
              <a:rPr lang="en-US" sz="1300" dirty="0"/>
              <a:t>Safe Harbor</a:t>
            </a:r>
          </a:p>
          <a:p>
            <a:pPr marL="857250" lvl="1" indent="-457200">
              <a:lnSpc>
                <a:spcPct val="90000"/>
              </a:lnSpc>
              <a:buFont typeface="+mj-lt"/>
              <a:buAutoNum type="arabicPeriod"/>
            </a:pPr>
            <a:r>
              <a:rPr lang="en-US" sz="1200" dirty="0">
                <a:latin typeface="Times New Roman" panose="02020603050405020304" pitchFamily="18" charset="0"/>
                <a:cs typeface="Times New Roman" panose="02020603050405020304" pitchFamily="18" charset="0"/>
              </a:rPr>
              <a:t>Salary level restored by 6/30/2020</a:t>
            </a:r>
          </a:p>
          <a:p>
            <a:pPr marL="457200" indent="-457200">
              <a:lnSpc>
                <a:spcPct val="90000"/>
              </a:lnSpc>
              <a:buFont typeface="+mj-lt"/>
              <a:buAutoNum type="arabicPeriod"/>
            </a:pPr>
            <a:r>
              <a:rPr lang="en-US" sz="1300" dirty="0"/>
              <a:t>See Calculation from app below</a:t>
            </a:r>
          </a:p>
          <a:p>
            <a:pPr marL="0" indent="0">
              <a:lnSpc>
                <a:spcPct val="90000"/>
              </a:lnSpc>
              <a:buNone/>
            </a:pPr>
            <a:endParaRPr lang="en-US" sz="1300" dirty="0"/>
          </a:p>
        </p:txBody>
      </p:sp>
      <p:pic>
        <p:nvPicPr>
          <p:cNvPr id="7" name="Picture 6">
            <a:extLst>
              <a:ext uri="{FF2B5EF4-FFF2-40B4-BE49-F238E27FC236}">
                <a16:creationId xmlns:a16="http://schemas.microsoft.com/office/drawing/2014/main" id="{32F4C87E-8926-4A0B-BF21-AA8EF3D94FE5}"/>
              </a:ext>
            </a:extLst>
          </p:cNvPr>
          <p:cNvPicPr>
            <a:picLocks noChangeAspect="1"/>
          </p:cNvPicPr>
          <p:nvPr/>
        </p:nvPicPr>
        <p:blipFill>
          <a:blip r:embed="rId3"/>
          <a:stretch>
            <a:fillRect/>
          </a:stretch>
        </p:blipFill>
        <p:spPr>
          <a:xfrm>
            <a:off x="514261" y="4103104"/>
            <a:ext cx="4649878" cy="2045677"/>
          </a:xfrm>
          <a:prstGeom prst="rect">
            <a:avLst/>
          </a:prstGeom>
        </p:spPr>
      </p:pic>
      <p:pic>
        <p:nvPicPr>
          <p:cNvPr id="6" name="Picture 5">
            <a:extLst>
              <a:ext uri="{FF2B5EF4-FFF2-40B4-BE49-F238E27FC236}">
                <a16:creationId xmlns:a16="http://schemas.microsoft.com/office/drawing/2014/main" id="{74E6ADB5-E4E0-4A44-9468-525017DE114F}"/>
              </a:ext>
            </a:extLst>
          </p:cNvPr>
          <p:cNvPicPr>
            <a:picLocks noChangeAspect="1"/>
          </p:cNvPicPr>
          <p:nvPr/>
        </p:nvPicPr>
        <p:blipFill>
          <a:blip r:embed="rId4"/>
          <a:stretch>
            <a:fillRect/>
          </a:stretch>
        </p:blipFill>
        <p:spPr>
          <a:xfrm>
            <a:off x="5635869" y="2036496"/>
            <a:ext cx="5562966" cy="2785008"/>
          </a:xfrm>
          <a:prstGeom prst="rect">
            <a:avLst/>
          </a:prstGeom>
        </p:spPr>
      </p:pic>
    </p:spTree>
    <p:extLst>
      <p:ext uri="{BB962C8B-B14F-4D97-AF65-F5344CB8AC3E}">
        <p14:creationId xmlns:p14="http://schemas.microsoft.com/office/powerpoint/2010/main" val="38568396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1600200"/>
          </a:xfrm>
        </p:spPr>
        <p:txBody>
          <a:bodyPr vert="horz" lIns="91440" tIns="45720" rIns="91440" bIns="45720" rtlCol="0" anchor="b">
            <a:normAutofit/>
          </a:bodyPr>
          <a:lstStyle/>
          <a:p>
            <a:r>
              <a:rPr lang="en-US" dirty="0">
                <a:latin typeface="Times New Roman" panose="02020603050405020304" pitchFamily="18" charset="0"/>
                <a:cs typeface="Times New Roman" panose="02020603050405020304" pitchFamily="18" charset="0"/>
              </a:rPr>
              <a:t>FTE Calculation</a:t>
            </a:r>
          </a:p>
        </p:txBody>
      </p:sp>
      <p:sp>
        <p:nvSpPr>
          <p:cNvPr id="3" name="Content Placeholder 2">
            <a:extLst>
              <a:ext uri="{FF2B5EF4-FFF2-40B4-BE49-F238E27FC236}">
                <a16:creationId xmlns:a16="http://schemas.microsoft.com/office/drawing/2014/main" id="{81AE2ABD-6423-40E9-B6C7-A78EC75998F5}"/>
              </a:ext>
            </a:extLst>
          </p:cNvPr>
          <p:cNvSpPr>
            <a:spLocks noGrp="1"/>
          </p:cNvSpPr>
          <p:nvPr>
            <p:ph sz="quarter" idx="13"/>
          </p:nvPr>
        </p:nvSpPr>
        <p:spPr>
          <a:xfrm>
            <a:off x="236277" y="1600200"/>
            <a:ext cx="5003938" cy="4526280"/>
          </a:xfrm>
        </p:spPr>
        <p:txBody>
          <a:bodyPr>
            <a:normAutofit/>
          </a:bodyPr>
          <a:lstStyle/>
          <a:p>
            <a:pPr marL="457200" indent="-457200">
              <a:lnSpc>
                <a:spcPct val="90000"/>
              </a:lnSpc>
              <a:buFont typeface="+mj-lt"/>
              <a:buAutoNum type="arabicPeriod"/>
            </a:pPr>
            <a:r>
              <a:rPr lang="en-US" sz="1300" dirty="0"/>
              <a:t>Select base period for comparison – choose lesser of 2/15/19 through 6/30/19 or 1/1/20 through 2/29/20</a:t>
            </a:r>
          </a:p>
          <a:p>
            <a:pPr marL="457200" indent="-457200">
              <a:lnSpc>
                <a:spcPct val="90000"/>
              </a:lnSpc>
              <a:buFont typeface="+mj-lt"/>
              <a:buAutoNum type="arabicPeriod"/>
            </a:pPr>
            <a:r>
              <a:rPr lang="en-US" sz="1300" dirty="0"/>
              <a:t>For each employee, enter the average number of hours per week and divide by 40.  A max value for each employee is limited to 1.</a:t>
            </a:r>
          </a:p>
          <a:p>
            <a:pPr marL="457200" indent="-457200">
              <a:lnSpc>
                <a:spcPct val="90000"/>
              </a:lnSpc>
              <a:buFont typeface="+mj-lt"/>
              <a:buAutoNum type="arabicPeriod"/>
            </a:pPr>
            <a:r>
              <a:rPr lang="en-US" sz="1300" dirty="0"/>
              <a:t>OR – select simplified method which assigns a 1 for employees working 40 hours or more per week and .5 for everyone else</a:t>
            </a:r>
          </a:p>
          <a:p>
            <a:pPr marL="457200" indent="-457200">
              <a:lnSpc>
                <a:spcPct val="90000"/>
              </a:lnSpc>
              <a:buFont typeface="+mj-lt"/>
              <a:buAutoNum type="arabicPeriod"/>
            </a:pPr>
            <a:r>
              <a:rPr lang="en-US" sz="1300" dirty="0"/>
              <a:t>FTE Restoration</a:t>
            </a:r>
          </a:p>
          <a:p>
            <a:pPr marL="857250" lvl="1" indent="-457200">
              <a:lnSpc>
                <a:spcPct val="90000"/>
              </a:lnSpc>
              <a:buFont typeface="+mj-lt"/>
              <a:buAutoNum type="arabicPeriod"/>
            </a:pPr>
            <a:r>
              <a:rPr lang="en-US" sz="1300" dirty="0"/>
              <a:t>Select base period by choosing the lower FTE count of the following:</a:t>
            </a:r>
          </a:p>
          <a:p>
            <a:pPr marL="1257300" lvl="2" indent="-457200">
              <a:lnSpc>
                <a:spcPct val="90000"/>
              </a:lnSpc>
              <a:buFont typeface="+mj-lt"/>
              <a:buAutoNum type="arabicPeriod"/>
            </a:pPr>
            <a:r>
              <a:rPr lang="en-US" sz="1300" dirty="0"/>
              <a:t>2/15/19 through 6/30/2019 OR 1/1/20 through 2/29/20.</a:t>
            </a:r>
          </a:p>
          <a:p>
            <a:pPr marL="857250" lvl="1" indent="-457200">
              <a:lnSpc>
                <a:spcPct val="90000"/>
              </a:lnSpc>
              <a:buFont typeface="+mj-lt"/>
              <a:buAutoNum type="arabicPeriod"/>
            </a:pPr>
            <a:r>
              <a:rPr lang="en-US" sz="1300" dirty="0"/>
              <a:t>Calculate average FTE from base period and covered period </a:t>
            </a:r>
          </a:p>
          <a:p>
            <a:pPr marL="857250" lvl="1" indent="-457200">
              <a:lnSpc>
                <a:spcPct val="90000"/>
              </a:lnSpc>
              <a:buFont typeface="+mj-lt"/>
              <a:buAutoNum type="arabicPeriod"/>
            </a:pPr>
            <a:r>
              <a:rPr lang="en-US" sz="1300" dirty="0"/>
              <a:t>Divide Covered Period FTE by Base Period &amp; Adjust for Safe </a:t>
            </a:r>
            <a:r>
              <a:rPr lang="en-US" sz="1300" dirty="0" err="1"/>
              <a:t>Habor</a:t>
            </a:r>
            <a:r>
              <a:rPr lang="en-US" sz="1300" dirty="0"/>
              <a:t> </a:t>
            </a:r>
          </a:p>
          <a:p>
            <a:pPr marL="457200" indent="-457200">
              <a:lnSpc>
                <a:spcPct val="90000"/>
              </a:lnSpc>
              <a:buFont typeface="+mj-lt"/>
              <a:buAutoNum type="arabicPeriod"/>
            </a:pPr>
            <a:r>
              <a:rPr lang="en-US" sz="1300" dirty="0"/>
              <a:t>Safe Harbor</a:t>
            </a:r>
          </a:p>
          <a:p>
            <a:pPr marL="857250" lvl="1" indent="-457200">
              <a:lnSpc>
                <a:spcPct val="90000"/>
              </a:lnSpc>
              <a:buFont typeface="+mj-lt"/>
              <a:buAutoNum type="arabicPeriod"/>
            </a:pPr>
            <a:r>
              <a:rPr lang="en-US" sz="1200" dirty="0">
                <a:latin typeface="Times New Roman" panose="02020603050405020304" pitchFamily="18" charset="0"/>
                <a:cs typeface="Times New Roman" panose="02020603050405020304" pitchFamily="18" charset="0"/>
              </a:rPr>
              <a:t>EE rejected job offer</a:t>
            </a:r>
          </a:p>
          <a:p>
            <a:pPr marL="857250" lvl="1" indent="-457200">
              <a:lnSpc>
                <a:spcPct val="90000"/>
              </a:lnSpc>
              <a:buFont typeface="+mj-lt"/>
              <a:buAutoNum type="arabicPeriod"/>
            </a:pPr>
            <a:r>
              <a:rPr lang="en-US" sz="1200" dirty="0">
                <a:latin typeface="Times New Roman" panose="02020603050405020304" pitchFamily="18" charset="0"/>
                <a:cs typeface="Times New Roman" panose="02020603050405020304" pitchFamily="18" charset="0"/>
              </a:rPr>
              <a:t>Restored by 6/30</a:t>
            </a:r>
          </a:p>
          <a:p>
            <a:pPr marL="857250" lvl="1" indent="-457200">
              <a:lnSpc>
                <a:spcPct val="90000"/>
              </a:lnSpc>
              <a:buFont typeface="+mj-lt"/>
              <a:buAutoNum type="arabicPeriod"/>
            </a:pPr>
            <a:r>
              <a:rPr lang="en-US" sz="1200" dirty="0">
                <a:latin typeface="Times New Roman" panose="02020603050405020304" pitchFamily="18" charset="0"/>
                <a:cs typeface="Times New Roman" panose="02020603050405020304" pitchFamily="18" charset="0"/>
              </a:rPr>
              <a:t>Fired for cause </a:t>
            </a:r>
          </a:p>
          <a:p>
            <a:pPr marL="457200" indent="-457200">
              <a:lnSpc>
                <a:spcPct val="90000"/>
              </a:lnSpc>
              <a:buFont typeface="+mj-lt"/>
              <a:buAutoNum type="arabicPeriod"/>
            </a:pPr>
            <a:endParaRPr lang="en-US" sz="1300" dirty="0"/>
          </a:p>
          <a:p>
            <a:pPr marL="0" indent="0">
              <a:lnSpc>
                <a:spcPct val="90000"/>
              </a:lnSpc>
              <a:buNone/>
            </a:pPr>
            <a:endParaRPr lang="en-US" sz="1300" dirty="0"/>
          </a:p>
        </p:txBody>
      </p:sp>
      <p:pic>
        <p:nvPicPr>
          <p:cNvPr id="6" name="Picture 5">
            <a:extLst>
              <a:ext uri="{FF2B5EF4-FFF2-40B4-BE49-F238E27FC236}">
                <a16:creationId xmlns:a16="http://schemas.microsoft.com/office/drawing/2014/main" id="{D51DA9F1-CCA2-4C6B-B76E-A24C5387B908}"/>
              </a:ext>
            </a:extLst>
          </p:cNvPr>
          <p:cNvPicPr>
            <a:picLocks noChangeAspect="1"/>
          </p:cNvPicPr>
          <p:nvPr/>
        </p:nvPicPr>
        <p:blipFill>
          <a:blip r:embed="rId3"/>
          <a:stretch>
            <a:fillRect/>
          </a:stretch>
        </p:blipFill>
        <p:spPr>
          <a:xfrm>
            <a:off x="5430368" y="2021498"/>
            <a:ext cx="6496050" cy="2990850"/>
          </a:xfrm>
          <a:prstGeom prst="rect">
            <a:avLst/>
          </a:prstGeom>
        </p:spPr>
      </p:pic>
    </p:spTree>
    <p:extLst>
      <p:ext uri="{BB962C8B-B14F-4D97-AF65-F5344CB8AC3E}">
        <p14:creationId xmlns:p14="http://schemas.microsoft.com/office/powerpoint/2010/main" val="32963689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0D4D12-D94B-4A5C-8162-743E3D1E0B2F}"/>
              </a:ext>
            </a:extLst>
          </p:cNvPr>
          <p:cNvSpPr>
            <a:spLocks noGrp="1"/>
          </p:cNvSpPr>
          <p:nvPr>
            <p:ph type="title"/>
          </p:nvPr>
        </p:nvSpPr>
        <p:spPr>
          <a:xfrm>
            <a:off x="7965147" y="601780"/>
            <a:ext cx="4011084" cy="1296798"/>
          </a:xfrm>
        </p:spPr>
        <p:txBody>
          <a:bodyPr/>
          <a:lstStyle/>
          <a:p>
            <a:r>
              <a:rPr lang="en-US" sz="3000" b="1" dirty="0">
                <a:latin typeface="Times New Roman" panose="02020603050405020304" pitchFamily="18" charset="0"/>
                <a:cs typeface="Times New Roman" panose="02020603050405020304" pitchFamily="18" charset="0"/>
              </a:rPr>
              <a:t>Alternative Payroll Covered Period</a:t>
            </a:r>
          </a:p>
        </p:txBody>
      </p:sp>
      <p:graphicFrame>
        <p:nvGraphicFramePr>
          <p:cNvPr id="4" name="Content Placeholder 3">
            <a:extLst>
              <a:ext uri="{FF2B5EF4-FFF2-40B4-BE49-F238E27FC236}">
                <a16:creationId xmlns:a16="http://schemas.microsoft.com/office/drawing/2014/main" id="{A72FC16E-B839-4628-8D7C-499311D197B8}"/>
              </a:ext>
            </a:extLst>
          </p:cNvPr>
          <p:cNvGraphicFramePr>
            <a:graphicFrameLocks noGrp="1"/>
          </p:cNvGraphicFramePr>
          <p:nvPr>
            <p:ph idx="1"/>
            <p:extLst>
              <p:ext uri="{D42A27DB-BD31-4B8C-83A1-F6EECF244321}">
                <p14:modId xmlns:p14="http://schemas.microsoft.com/office/powerpoint/2010/main" val="3865507332"/>
              </p:ext>
            </p:extLst>
          </p:nvPr>
        </p:nvGraphicFramePr>
        <p:xfrm>
          <a:off x="168588" y="288033"/>
          <a:ext cx="7630893" cy="6402968"/>
        </p:xfrm>
        <a:graphic>
          <a:graphicData uri="http://schemas.openxmlformats.org/drawingml/2006/table">
            <a:tbl>
              <a:tblPr firstRow="1" bandRow="1">
                <a:tableStyleId>{BC89EF96-8CEA-46FF-86C4-4CE0E7609802}</a:tableStyleId>
              </a:tblPr>
              <a:tblGrid>
                <a:gridCol w="2543631">
                  <a:extLst>
                    <a:ext uri="{9D8B030D-6E8A-4147-A177-3AD203B41FA5}">
                      <a16:colId xmlns:a16="http://schemas.microsoft.com/office/drawing/2014/main" val="2052662383"/>
                    </a:ext>
                  </a:extLst>
                </a:gridCol>
                <a:gridCol w="2543631">
                  <a:extLst>
                    <a:ext uri="{9D8B030D-6E8A-4147-A177-3AD203B41FA5}">
                      <a16:colId xmlns:a16="http://schemas.microsoft.com/office/drawing/2014/main" val="1193044327"/>
                    </a:ext>
                  </a:extLst>
                </a:gridCol>
                <a:gridCol w="2543631">
                  <a:extLst>
                    <a:ext uri="{9D8B030D-6E8A-4147-A177-3AD203B41FA5}">
                      <a16:colId xmlns:a16="http://schemas.microsoft.com/office/drawing/2014/main" val="161732471"/>
                    </a:ext>
                  </a:extLst>
                </a:gridCol>
              </a:tblGrid>
              <a:tr h="800371">
                <a:tc gridSpan="3">
                  <a:txBody>
                    <a:bodyPr/>
                    <a:lstStyle/>
                    <a:p>
                      <a:pPr algn="ctr" fontAlgn="b"/>
                      <a:r>
                        <a:rPr lang="en-US" sz="1800" u="none" strike="noStrike" dirty="0">
                          <a:effectLst/>
                        </a:rPr>
                        <a:t>                                     EXAMPLE OF PAYROLL SCHEDULE </a:t>
                      </a:r>
                      <a:endParaRPr lang="en-US" sz="18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145262580"/>
                  </a:ext>
                </a:extLst>
              </a:tr>
              <a:tr h="800371">
                <a:tc>
                  <a:txBody>
                    <a:bodyPr/>
                    <a:lstStyle/>
                    <a:p>
                      <a:pPr algn="ctr" fontAlgn="b"/>
                      <a:r>
                        <a:rPr lang="en-US" sz="1800" b="1" u="none" strike="noStrike" dirty="0">
                          <a:effectLst/>
                        </a:rPr>
                        <a:t>Pay Date</a:t>
                      </a:r>
                      <a:endParaRPr lang="en-US" sz="18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ctr" fontAlgn="b"/>
                      <a:r>
                        <a:rPr lang="en-US" sz="1800" b="1" u="none" strike="noStrike" dirty="0">
                          <a:effectLst/>
                        </a:rPr>
                        <a:t>Pay period start date (arrears/paid included)</a:t>
                      </a:r>
                      <a:endParaRPr lang="en-US" sz="18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ctr" fontAlgn="b"/>
                      <a:r>
                        <a:rPr lang="en-US" sz="1800" b="1" u="none" strike="noStrike" dirty="0">
                          <a:effectLst/>
                        </a:rPr>
                        <a:t>Pay period end date (incurred included)</a:t>
                      </a:r>
                      <a:endParaRPr lang="en-US" sz="18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extLst>
                  <a:ext uri="{0D108BD9-81ED-4DB2-BD59-A6C34878D82A}">
                    <a16:rowId xmlns:a16="http://schemas.microsoft.com/office/drawing/2014/main" val="3729589700"/>
                  </a:ext>
                </a:extLst>
              </a:tr>
              <a:tr h="800371">
                <a:tc>
                  <a:txBody>
                    <a:bodyPr/>
                    <a:lstStyle/>
                    <a:p>
                      <a:pPr algn="r" fontAlgn="b"/>
                      <a:r>
                        <a:rPr lang="en-US" sz="1800" u="none" strike="noStrike" dirty="0">
                          <a:effectLst/>
                        </a:rPr>
                        <a:t>4/16/2020</a:t>
                      </a:r>
                      <a:endParaRPr lang="en-US"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r" fontAlgn="b"/>
                      <a:r>
                        <a:rPr lang="en-US" sz="1800" u="none" strike="noStrike" kern="1200" dirty="0">
                          <a:solidFill>
                            <a:schemeClr val="tx1"/>
                          </a:solidFill>
                          <a:effectLst/>
                          <a:latin typeface="+mn-lt"/>
                          <a:ea typeface="+mn-ea"/>
                          <a:cs typeface="+mn-cs"/>
                        </a:rPr>
                        <a:t>3/27/2020</a:t>
                      </a:r>
                    </a:p>
                  </a:txBody>
                  <a:tcPr marL="7620" marR="7620" marT="7620" marB="0" anchor="b"/>
                </a:tc>
                <a:tc>
                  <a:txBody>
                    <a:bodyPr/>
                    <a:lstStyle/>
                    <a:p>
                      <a:pPr algn="r" fontAlgn="b"/>
                      <a:r>
                        <a:rPr lang="en-US" sz="1800" u="none" strike="noStrike" kern="1200">
                          <a:solidFill>
                            <a:schemeClr val="tx1"/>
                          </a:solidFill>
                          <a:effectLst/>
                          <a:latin typeface="+mn-lt"/>
                          <a:ea typeface="+mn-ea"/>
                          <a:cs typeface="+mn-cs"/>
                        </a:rPr>
                        <a:t>4/10/2020</a:t>
                      </a:r>
                    </a:p>
                  </a:txBody>
                  <a:tcPr marL="7620" marR="7620" marT="7620" marB="0" anchor="b"/>
                </a:tc>
                <a:extLst>
                  <a:ext uri="{0D108BD9-81ED-4DB2-BD59-A6C34878D82A}">
                    <a16:rowId xmlns:a16="http://schemas.microsoft.com/office/drawing/2014/main" val="3928777137"/>
                  </a:ext>
                </a:extLst>
              </a:tr>
              <a:tr h="800371">
                <a:tc>
                  <a:txBody>
                    <a:bodyPr/>
                    <a:lstStyle/>
                    <a:p>
                      <a:pPr algn="r" fontAlgn="b"/>
                      <a:r>
                        <a:rPr lang="en-US" sz="1800" u="none" strike="noStrike">
                          <a:effectLst/>
                        </a:rPr>
                        <a:t>4/30/2020</a:t>
                      </a:r>
                      <a:endParaRPr lang="en-US" sz="18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r" fontAlgn="b"/>
                      <a:r>
                        <a:rPr lang="en-US" sz="1800" u="none" strike="noStrike" kern="1200" dirty="0">
                          <a:solidFill>
                            <a:schemeClr val="tx1"/>
                          </a:solidFill>
                          <a:effectLst/>
                          <a:latin typeface="+mn-lt"/>
                          <a:ea typeface="+mn-ea"/>
                          <a:cs typeface="+mn-cs"/>
                        </a:rPr>
                        <a:t>4/11/2020</a:t>
                      </a:r>
                    </a:p>
                  </a:txBody>
                  <a:tcPr marL="7620" marR="7620" marT="7620" marB="0" anchor="b"/>
                </a:tc>
                <a:tc>
                  <a:txBody>
                    <a:bodyPr/>
                    <a:lstStyle/>
                    <a:p>
                      <a:pPr algn="r" fontAlgn="b"/>
                      <a:r>
                        <a:rPr lang="en-US" sz="1800" u="none" strike="noStrike" kern="1200" dirty="0">
                          <a:solidFill>
                            <a:schemeClr val="tx1"/>
                          </a:solidFill>
                          <a:effectLst/>
                          <a:latin typeface="+mn-lt"/>
                          <a:ea typeface="+mn-ea"/>
                          <a:cs typeface="+mn-cs"/>
                        </a:rPr>
                        <a:t>4/25/2020</a:t>
                      </a:r>
                    </a:p>
                  </a:txBody>
                  <a:tcPr marL="7620" marR="7620" marT="7620" marB="0" anchor="b"/>
                </a:tc>
                <a:extLst>
                  <a:ext uri="{0D108BD9-81ED-4DB2-BD59-A6C34878D82A}">
                    <a16:rowId xmlns:a16="http://schemas.microsoft.com/office/drawing/2014/main" val="4155677668"/>
                  </a:ext>
                </a:extLst>
              </a:tr>
              <a:tr h="800371">
                <a:tc>
                  <a:txBody>
                    <a:bodyPr/>
                    <a:lstStyle/>
                    <a:p>
                      <a:pPr algn="r" fontAlgn="b"/>
                      <a:r>
                        <a:rPr lang="en-US" sz="1800" u="none" strike="noStrike">
                          <a:effectLst/>
                        </a:rPr>
                        <a:t>5/14/2020</a:t>
                      </a:r>
                      <a:endParaRPr lang="en-US" sz="18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r" fontAlgn="b"/>
                      <a:r>
                        <a:rPr lang="en-US" sz="1800" u="none" strike="noStrike" kern="1200">
                          <a:solidFill>
                            <a:schemeClr val="tx1"/>
                          </a:solidFill>
                          <a:effectLst/>
                          <a:latin typeface="+mn-lt"/>
                          <a:ea typeface="+mn-ea"/>
                          <a:cs typeface="+mn-cs"/>
                        </a:rPr>
                        <a:t>4/26/2020</a:t>
                      </a:r>
                    </a:p>
                  </a:txBody>
                  <a:tcPr marL="7620" marR="7620" marT="7620" marB="0" anchor="b"/>
                </a:tc>
                <a:tc>
                  <a:txBody>
                    <a:bodyPr/>
                    <a:lstStyle/>
                    <a:p>
                      <a:pPr algn="r" fontAlgn="b"/>
                      <a:r>
                        <a:rPr lang="en-US" sz="1800" u="none" strike="noStrike" kern="1200" dirty="0">
                          <a:solidFill>
                            <a:schemeClr val="tx1"/>
                          </a:solidFill>
                          <a:effectLst/>
                          <a:latin typeface="+mn-lt"/>
                          <a:ea typeface="+mn-ea"/>
                          <a:cs typeface="+mn-cs"/>
                        </a:rPr>
                        <a:t>5/10/2020</a:t>
                      </a:r>
                    </a:p>
                  </a:txBody>
                  <a:tcPr marL="7620" marR="7620" marT="7620" marB="0" anchor="b"/>
                </a:tc>
                <a:extLst>
                  <a:ext uri="{0D108BD9-81ED-4DB2-BD59-A6C34878D82A}">
                    <a16:rowId xmlns:a16="http://schemas.microsoft.com/office/drawing/2014/main" val="3377232264"/>
                  </a:ext>
                </a:extLst>
              </a:tr>
              <a:tr h="800371">
                <a:tc>
                  <a:txBody>
                    <a:bodyPr/>
                    <a:lstStyle/>
                    <a:p>
                      <a:pPr algn="r" fontAlgn="b"/>
                      <a:r>
                        <a:rPr lang="en-US" sz="1800" u="none" strike="noStrike">
                          <a:effectLst/>
                        </a:rPr>
                        <a:t>5/28/2020</a:t>
                      </a:r>
                      <a:endParaRPr lang="en-US" sz="18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r" fontAlgn="b"/>
                      <a:r>
                        <a:rPr lang="en-US" sz="1800" u="none" strike="noStrike" kern="1200">
                          <a:solidFill>
                            <a:schemeClr val="tx1"/>
                          </a:solidFill>
                          <a:effectLst/>
                          <a:latin typeface="+mn-lt"/>
                          <a:ea typeface="+mn-ea"/>
                          <a:cs typeface="+mn-cs"/>
                        </a:rPr>
                        <a:t>5/11/2020</a:t>
                      </a:r>
                    </a:p>
                  </a:txBody>
                  <a:tcPr marL="7620" marR="7620" marT="7620" marB="0" anchor="b"/>
                </a:tc>
                <a:tc>
                  <a:txBody>
                    <a:bodyPr/>
                    <a:lstStyle/>
                    <a:p>
                      <a:pPr algn="r" fontAlgn="b"/>
                      <a:r>
                        <a:rPr lang="en-US" sz="1800" u="none" strike="noStrike" kern="1200" dirty="0">
                          <a:solidFill>
                            <a:schemeClr val="tx1"/>
                          </a:solidFill>
                          <a:effectLst/>
                          <a:latin typeface="+mn-lt"/>
                          <a:ea typeface="+mn-ea"/>
                          <a:cs typeface="+mn-cs"/>
                        </a:rPr>
                        <a:t>5/25/2020</a:t>
                      </a:r>
                    </a:p>
                  </a:txBody>
                  <a:tcPr marL="7620" marR="7620" marT="7620" marB="0" anchor="b"/>
                </a:tc>
                <a:extLst>
                  <a:ext uri="{0D108BD9-81ED-4DB2-BD59-A6C34878D82A}">
                    <a16:rowId xmlns:a16="http://schemas.microsoft.com/office/drawing/2014/main" val="3390929885"/>
                  </a:ext>
                </a:extLst>
              </a:tr>
              <a:tr h="800371">
                <a:tc>
                  <a:txBody>
                    <a:bodyPr/>
                    <a:lstStyle/>
                    <a:p>
                      <a:pPr algn="r" fontAlgn="b"/>
                      <a:r>
                        <a:rPr lang="en-US" sz="1800" u="none" strike="noStrike" dirty="0">
                          <a:effectLst/>
                        </a:rPr>
                        <a:t>6/11/2020</a:t>
                      </a:r>
                      <a:endParaRPr lang="en-US"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r" fontAlgn="b"/>
                      <a:r>
                        <a:rPr lang="en-US" sz="1800" u="none" strike="noStrike" kern="1200">
                          <a:solidFill>
                            <a:schemeClr val="tx1"/>
                          </a:solidFill>
                          <a:effectLst/>
                          <a:latin typeface="+mn-lt"/>
                          <a:ea typeface="+mn-ea"/>
                          <a:cs typeface="+mn-cs"/>
                        </a:rPr>
                        <a:t>5/26/2020</a:t>
                      </a:r>
                    </a:p>
                  </a:txBody>
                  <a:tcPr marL="7620" marR="7620" marT="7620" marB="0" anchor="b"/>
                </a:tc>
                <a:tc>
                  <a:txBody>
                    <a:bodyPr/>
                    <a:lstStyle/>
                    <a:p>
                      <a:pPr algn="r" fontAlgn="b"/>
                      <a:r>
                        <a:rPr lang="en-US" sz="1800" u="none" strike="noStrike" kern="1200" dirty="0">
                          <a:solidFill>
                            <a:schemeClr val="tx1"/>
                          </a:solidFill>
                          <a:effectLst/>
                          <a:latin typeface="+mn-lt"/>
                          <a:ea typeface="+mn-ea"/>
                          <a:cs typeface="+mn-cs"/>
                        </a:rPr>
                        <a:t>6/9/2020</a:t>
                      </a:r>
                    </a:p>
                  </a:txBody>
                  <a:tcPr marL="7620" marR="7620" marT="7620" marB="0" anchor="b"/>
                </a:tc>
                <a:extLst>
                  <a:ext uri="{0D108BD9-81ED-4DB2-BD59-A6C34878D82A}">
                    <a16:rowId xmlns:a16="http://schemas.microsoft.com/office/drawing/2014/main" val="378852708"/>
                  </a:ext>
                </a:extLst>
              </a:tr>
              <a:tr h="800371">
                <a:tc gridSpan="3">
                  <a:txBody>
                    <a:bodyPr/>
                    <a:lstStyle/>
                    <a:p>
                      <a:pPr marL="171450" indent="-171450" algn="l" fontAlgn="b">
                        <a:buFont typeface="Arial" panose="020B0604020202020204" pitchFamily="34" charset="0"/>
                        <a:buChar char="•"/>
                      </a:pPr>
                      <a:r>
                        <a:rPr lang="en-US" sz="1100" b="1" u="none" strike="noStrike" dirty="0">
                          <a:effectLst/>
                        </a:rPr>
                        <a:t>all of 6/11 payroll will be included as incurred within covered </a:t>
                      </a:r>
                      <a:r>
                        <a:rPr lang="en-US" sz="1100" b="1" u="none" strike="noStrike" dirty="0" err="1">
                          <a:effectLst/>
                        </a:rPr>
                        <a:t>perio</a:t>
                      </a:r>
                      <a:endParaRPr lang="en-US" sz="1100" b="1" u="none" strike="noStrike" dirty="0">
                        <a:effectLst/>
                      </a:endParaRPr>
                    </a:p>
                    <a:p>
                      <a:pPr marL="171450" indent="-171450" algn="l" fontAlgn="b">
                        <a:buFont typeface="Arial" panose="020B0604020202020204" pitchFamily="34" charset="0"/>
                        <a:buChar char="•"/>
                      </a:pPr>
                      <a:r>
                        <a:rPr lang="en-US" sz="1100" b="1" i="1" u="none" strike="noStrike" dirty="0">
                          <a:solidFill>
                            <a:srgbClr val="000000"/>
                          </a:solidFill>
                          <a:effectLst/>
                          <a:latin typeface="Calibri" panose="020F0502020204030204" pitchFamily="34" charset="0"/>
                        </a:rPr>
                        <a:t>10 weeks of eligible payroll costs</a:t>
                      </a:r>
                    </a:p>
                  </a:txBody>
                  <a:tcPr marL="7620" marR="7620" marT="7620" marB="0" anchor="b"/>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344782024"/>
                  </a:ext>
                </a:extLst>
              </a:tr>
            </a:tbl>
          </a:graphicData>
        </a:graphic>
      </p:graphicFrame>
      <p:sp>
        <p:nvSpPr>
          <p:cNvPr id="6" name="Text Placeholder 5">
            <a:extLst>
              <a:ext uri="{FF2B5EF4-FFF2-40B4-BE49-F238E27FC236}">
                <a16:creationId xmlns:a16="http://schemas.microsoft.com/office/drawing/2014/main" id="{81430295-E5E4-4B71-BB8F-BD186D16ADA7}"/>
              </a:ext>
            </a:extLst>
          </p:cNvPr>
          <p:cNvSpPr>
            <a:spLocks noGrp="1"/>
          </p:cNvSpPr>
          <p:nvPr>
            <p:ph type="body" sz="half" idx="2"/>
          </p:nvPr>
        </p:nvSpPr>
        <p:spPr>
          <a:xfrm>
            <a:off x="7882314" y="1898578"/>
            <a:ext cx="4011084" cy="4607757"/>
          </a:xfrm>
        </p:spPr>
        <p:txBody>
          <a:bodyPr>
            <a:normAutofit fontScale="25000" lnSpcReduction="20000"/>
          </a:bodyPr>
          <a:lstStyle/>
          <a:p>
            <a:pPr algn="l"/>
            <a:r>
              <a:rPr lang="en-US" sz="6000" dirty="0">
                <a:latin typeface="Times New Roman" panose="02020603050405020304" pitchFamily="18" charset="0"/>
                <a:cs typeface="Times New Roman" panose="02020603050405020304" pitchFamily="18" charset="0"/>
              </a:rPr>
              <a:t>The Alternative Payroll Covered Period, if elected, will begin on the first day of the borrower’s first pay period following the date that they receive their first PPP loan dollars, and will end on the 56</a:t>
            </a:r>
            <a:r>
              <a:rPr lang="en-US" sz="6000" baseline="30000" dirty="0">
                <a:latin typeface="Times New Roman" panose="02020603050405020304" pitchFamily="18" charset="0"/>
                <a:cs typeface="Times New Roman" panose="02020603050405020304" pitchFamily="18" charset="0"/>
              </a:rPr>
              <a:t>th</a:t>
            </a:r>
            <a:r>
              <a:rPr lang="en-US" sz="6000" dirty="0">
                <a:latin typeface="Times New Roman" panose="02020603050405020304" pitchFamily="18" charset="0"/>
                <a:cs typeface="Times New Roman" panose="02020603050405020304" pitchFamily="18" charset="0"/>
              </a:rPr>
              <a:t> day thereafter. This assumes that all borrowers pay their employees in full on the last day of each pay period.</a:t>
            </a:r>
          </a:p>
          <a:p>
            <a:pPr algn="l"/>
            <a:endParaRPr lang="en-US" sz="6000" dirty="0">
              <a:latin typeface="Times New Roman" panose="02020603050405020304" pitchFamily="18" charset="0"/>
              <a:cs typeface="Times New Roman" panose="02020603050405020304" pitchFamily="18" charset="0"/>
            </a:endParaRPr>
          </a:p>
          <a:p>
            <a:pPr algn="l"/>
            <a:r>
              <a:rPr lang="en-US" sz="6000" dirty="0">
                <a:latin typeface="Times New Roman" panose="02020603050405020304" pitchFamily="18" charset="0"/>
                <a:cs typeface="Times New Roman" panose="02020603050405020304" pitchFamily="18" charset="0"/>
              </a:rPr>
              <a:t>Employers who pay their employees after the last day of the pay period may still lose the forgiveness of payroll that is paid in arrears beyond the last day of the last pay period that is within the 56 days, and should therefore adjust their procedures accordingly.</a:t>
            </a:r>
          </a:p>
          <a:p>
            <a:pPr algn="l"/>
            <a:endParaRPr lang="en-US" sz="6000" dirty="0">
              <a:latin typeface="Times New Roman" panose="02020603050405020304" pitchFamily="18" charset="0"/>
              <a:cs typeface="Times New Roman" panose="02020603050405020304" pitchFamily="18" charset="0"/>
            </a:endParaRPr>
          </a:p>
          <a:p>
            <a:pPr algn="l"/>
            <a:r>
              <a:rPr lang="en-US" sz="6000" dirty="0">
                <a:latin typeface="Times New Roman" panose="02020603050405020304" pitchFamily="18" charset="0"/>
                <a:cs typeface="Times New Roman" panose="02020603050405020304" pitchFamily="18" charset="0"/>
              </a:rPr>
              <a:t>Employers who pay monthly should adjust their procedures to pay every two weeks so that they can qualify to use the Alternative Payroll Covered Period.</a:t>
            </a:r>
          </a:p>
          <a:p>
            <a:pPr marL="742950" lvl="1" indent="-285750" fontAlgn="base">
              <a:buFont typeface="Arial" panose="020B0604020202020204" pitchFamily="34" charset="0"/>
              <a:buChar char="•"/>
            </a:pPr>
            <a:endParaRPr lang="en-US" sz="1800" dirty="0">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3058AF00-6AAC-4BBB-A972-D76DFDAC3DEC}"/>
              </a:ext>
            </a:extLst>
          </p:cNvPr>
          <p:cNvSpPr txBox="1"/>
          <p:nvPr/>
        </p:nvSpPr>
        <p:spPr>
          <a:xfrm>
            <a:off x="5117123" y="6321669"/>
            <a:ext cx="184731" cy="369332"/>
          </a:xfrm>
          <a:prstGeom prst="rect">
            <a:avLst/>
          </a:prstGeom>
          <a:noFill/>
        </p:spPr>
        <p:txBody>
          <a:bodyPr wrap="none" rtlCol="0">
            <a:spAutoFit/>
          </a:bodyPr>
          <a:lstStyle/>
          <a:p>
            <a:endParaRPr lang="en-US" dirty="0"/>
          </a:p>
        </p:txBody>
      </p:sp>
      <p:graphicFrame>
        <p:nvGraphicFramePr>
          <p:cNvPr id="3" name="Table 2">
            <a:extLst>
              <a:ext uri="{FF2B5EF4-FFF2-40B4-BE49-F238E27FC236}">
                <a16:creationId xmlns:a16="http://schemas.microsoft.com/office/drawing/2014/main" id="{003EE63A-9949-444D-B09F-8A501A439539}"/>
              </a:ext>
            </a:extLst>
          </p:cNvPr>
          <p:cNvGraphicFramePr>
            <a:graphicFrameLocks noGrp="1"/>
          </p:cNvGraphicFramePr>
          <p:nvPr>
            <p:extLst>
              <p:ext uri="{D42A27DB-BD31-4B8C-83A1-F6EECF244321}">
                <p14:modId xmlns:p14="http://schemas.microsoft.com/office/powerpoint/2010/main" val="1069726497"/>
              </p:ext>
            </p:extLst>
          </p:nvPr>
        </p:nvGraphicFramePr>
        <p:xfrm>
          <a:off x="215769" y="288032"/>
          <a:ext cx="2351585" cy="749459"/>
        </p:xfrm>
        <a:graphic>
          <a:graphicData uri="http://schemas.openxmlformats.org/drawingml/2006/table">
            <a:tbl>
              <a:tblPr>
                <a:tableStyleId>{8799B23B-EC83-4686-B30A-512413B5E67A}</a:tableStyleId>
              </a:tblPr>
              <a:tblGrid>
                <a:gridCol w="1697668">
                  <a:extLst>
                    <a:ext uri="{9D8B030D-6E8A-4147-A177-3AD203B41FA5}">
                      <a16:colId xmlns:a16="http://schemas.microsoft.com/office/drawing/2014/main" val="890803520"/>
                    </a:ext>
                  </a:extLst>
                </a:gridCol>
                <a:gridCol w="653917">
                  <a:extLst>
                    <a:ext uri="{9D8B030D-6E8A-4147-A177-3AD203B41FA5}">
                      <a16:colId xmlns:a16="http://schemas.microsoft.com/office/drawing/2014/main" val="3046859186"/>
                    </a:ext>
                  </a:extLst>
                </a:gridCol>
              </a:tblGrid>
              <a:tr h="193409">
                <a:tc>
                  <a:txBody>
                    <a:bodyPr/>
                    <a:lstStyle/>
                    <a:p>
                      <a:pPr algn="l" fontAlgn="b"/>
                      <a:r>
                        <a:rPr lang="en-US" sz="1100" u="none" strike="noStrike">
                          <a:effectLst/>
                        </a:rPr>
                        <a:t>DATE OF LOAN </a:t>
                      </a:r>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en-US" sz="1100" u="none" strike="noStrike">
                          <a:effectLst/>
                        </a:rPr>
                        <a:t>4/13/2020</a:t>
                      </a:r>
                      <a:endParaRPr lang="en-US" sz="11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671200836"/>
                  </a:ext>
                </a:extLst>
              </a:tr>
              <a:tr h="362641">
                <a:tc>
                  <a:txBody>
                    <a:bodyPr/>
                    <a:lstStyle/>
                    <a:p>
                      <a:pPr algn="l" fontAlgn="b"/>
                      <a:r>
                        <a:rPr lang="en-US" sz="1100" u="none" strike="noStrike" dirty="0">
                          <a:effectLst/>
                        </a:rPr>
                        <a:t>Biweekly payroll frequency</a:t>
                      </a:r>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2200259717"/>
                  </a:ext>
                </a:extLst>
              </a:tr>
              <a:tr h="193409">
                <a:tc>
                  <a:txBody>
                    <a:bodyPr/>
                    <a:lstStyle/>
                    <a:p>
                      <a:pPr algn="l" fontAlgn="b"/>
                      <a:r>
                        <a:rPr lang="en-US" sz="1100" u="none" strike="noStrike" dirty="0">
                          <a:effectLst/>
                        </a:rPr>
                        <a:t>End of "Covered Period"</a:t>
                      </a:r>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r" fontAlgn="b"/>
                      <a:r>
                        <a:rPr lang="en-US" sz="1100" u="none" strike="noStrike" dirty="0">
                          <a:effectLst/>
                        </a:rPr>
                        <a:t>6/8/2020</a:t>
                      </a:r>
                      <a:endParaRPr lang="en-US" sz="11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3277075678"/>
                  </a:ext>
                </a:extLst>
              </a:tr>
            </a:tbl>
          </a:graphicData>
        </a:graphic>
      </p:graphicFrame>
    </p:spTree>
    <p:extLst>
      <p:ext uri="{BB962C8B-B14F-4D97-AF65-F5344CB8AC3E}">
        <p14:creationId xmlns:p14="http://schemas.microsoft.com/office/powerpoint/2010/main" val="18084370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81430295-E5E4-4B71-BB8F-BD186D16ADA7}"/>
              </a:ext>
            </a:extLst>
          </p:cNvPr>
          <p:cNvSpPr>
            <a:spLocks noGrp="1"/>
          </p:cNvSpPr>
          <p:nvPr>
            <p:ph type="body" sz="half" idx="4294967295"/>
          </p:nvPr>
        </p:nvSpPr>
        <p:spPr>
          <a:xfrm>
            <a:off x="0" y="1997075"/>
            <a:ext cx="11022013" cy="4346575"/>
          </a:xfrm>
        </p:spPr>
        <p:txBody>
          <a:bodyPr>
            <a:normAutofit/>
          </a:bodyPr>
          <a:lstStyle/>
          <a:p>
            <a:pPr algn="l" fontAlgn="base"/>
            <a:endParaRPr lang="en-US" sz="1500" dirty="0">
              <a:latin typeface="Times New Roman" panose="02020603050405020304" pitchFamily="18" charset="0"/>
              <a:cs typeface="Times New Roman" panose="02020603050405020304" pitchFamily="18" charset="0"/>
            </a:endParaRPr>
          </a:p>
          <a:p>
            <a:pPr marL="742950" lvl="1" indent="-285750" fontAlgn="base">
              <a:buFont typeface="Arial" panose="020B0604020202020204" pitchFamily="34" charset="0"/>
              <a:buChar char="•"/>
            </a:pPr>
            <a:endParaRPr lang="en-US" sz="1500" dirty="0">
              <a:latin typeface="Times New Roman" panose="02020603050405020304" pitchFamily="18" charset="0"/>
              <a:cs typeface="Times New Roman" panose="02020603050405020304" pitchFamily="18" charset="0"/>
            </a:endParaRPr>
          </a:p>
          <a:p>
            <a:pPr marL="742950" lvl="1" indent="-285750" fontAlgn="base">
              <a:buFont typeface="Arial" panose="020B0604020202020204" pitchFamily="34" charset="0"/>
              <a:buChar char="•"/>
            </a:pPr>
            <a:endParaRPr lang="en-US" sz="1500" dirty="0">
              <a:latin typeface="Times New Roman" panose="02020603050405020304" pitchFamily="18" charset="0"/>
              <a:cs typeface="Times New Roman" panose="02020603050405020304" pitchFamily="18" charset="0"/>
            </a:endParaRPr>
          </a:p>
          <a:p>
            <a:pPr marL="742950" lvl="1" indent="-285750" fontAlgn="base">
              <a:buFont typeface="Arial" panose="020B0604020202020204" pitchFamily="34" charset="0"/>
              <a:buChar char="•"/>
            </a:pPr>
            <a:endParaRPr lang="en-US" sz="1500" dirty="0">
              <a:latin typeface="Times New Roman" panose="02020603050405020304" pitchFamily="18" charset="0"/>
              <a:cs typeface="Times New Roman" panose="02020603050405020304" pitchFamily="18" charset="0"/>
            </a:endParaRPr>
          </a:p>
        </p:txBody>
      </p:sp>
      <p:pic>
        <p:nvPicPr>
          <p:cNvPr id="3" name="Picture 2">
            <a:extLst>
              <a:ext uri="{FF2B5EF4-FFF2-40B4-BE49-F238E27FC236}">
                <a16:creationId xmlns:a16="http://schemas.microsoft.com/office/drawing/2014/main" id="{8B9B56AF-BFBC-421D-9022-CE6E84CC742B}"/>
              </a:ext>
            </a:extLst>
          </p:cNvPr>
          <p:cNvPicPr>
            <a:picLocks noChangeAspect="1"/>
          </p:cNvPicPr>
          <p:nvPr/>
        </p:nvPicPr>
        <p:blipFill>
          <a:blip r:embed="rId2"/>
          <a:stretch>
            <a:fillRect/>
          </a:stretch>
        </p:blipFill>
        <p:spPr>
          <a:xfrm>
            <a:off x="1887772" y="514350"/>
            <a:ext cx="8223893" cy="6161658"/>
          </a:xfrm>
          <a:prstGeom prst="rect">
            <a:avLst/>
          </a:prstGeom>
        </p:spPr>
      </p:pic>
      <p:sp>
        <p:nvSpPr>
          <p:cNvPr id="4" name="TextBox 3">
            <a:extLst>
              <a:ext uri="{FF2B5EF4-FFF2-40B4-BE49-F238E27FC236}">
                <a16:creationId xmlns:a16="http://schemas.microsoft.com/office/drawing/2014/main" id="{1A8D42D7-B9FA-4647-969E-2F8C9EA6EC70}"/>
              </a:ext>
            </a:extLst>
          </p:cNvPr>
          <p:cNvSpPr txBox="1"/>
          <p:nvPr/>
        </p:nvSpPr>
        <p:spPr>
          <a:xfrm>
            <a:off x="10032258" y="6140497"/>
            <a:ext cx="2307703" cy="400110"/>
          </a:xfrm>
          <a:prstGeom prst="rect">
            <a:avLst/>
          </a:prstGeom>
          <a:noFill/>
        </p:spPr>
        <p:txBody>
          <a:bodyPr wrap="square" rtlCol="0">
            <a:spAutoFit/>
          </a:bodyPr>
          <a:lstStyle/>
          <a:p>
            <a:r>
              <a:rPr lang="en-US" sz="1000" dirty="0">
                <a:latin typeface="Times New Roman" panose="02020603050405020304" pitchFamily="18" charset="0"/>
                <a:cs typeface="Times New Roman" panose="02020603050405020304" pitchFamily="18" charset="0"/>
              </a:rPr>
              <a:t>SOURCE: US CHAMBER OF COMMERCE</a:t>
            </a:r>
          </a:p>
        </p:txBody>
      </p:sp>
    </p:spTree>
    <p:extLst>
      <p:ext uri="{BB962C8B-B14F-4D97-AF65-F5344CB8AC3E}">
        <p14:creationId xmlns:p14="http://schemas.microsoft.com/office/powerpoint/2010/main" val="29111186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81430295-E5E4-4B71-BB8F-BD186D16ADA7}"/>
              </a:ext>
            </a:extLst>
          </p:cNvPr>
          <p:cNvSpPr>
            <a:spLocks noGrp="1"/>
          </p:cNvSpPr>
          <p:nvPr>
            <p:ph type="body" sz="half" idx="4294967295"/>
          </p:nvPr>
        </p:nvSpPr>
        <p:spPr>
          <a:xfrm>
            <a:off x="480290" y="1985818"/>
            <a:ext cx="11111345" cy="4626841"/>
          </a:xfrm>
        </p:spPr>
        <p:txBody>
          <a:bodyPr>
            <a:normAutofit/>
          </a:bodyPr>
          <a:lstStyle/>
          <a:p>
            <a:pPr marL="0" indent="0" algn="ctr">
              <a:buNone/>
            </a:pPr>
            <a:endParaRPr lang="en-US" sz="4000" dirty="0">
              <a:latin typeface="Times New Roman" panose="02020603050405020304" pitchFamily="18" charset="0"/>
              <a:cs typeface="Times New Roman" panose="02020603050405020304" pitchFamily="18" charset="0"/>
            </a:endParaRPr>
          </a:p>
          <a:p>
            <a:pPr marL="0" indent="0" algn="ctr">
              <a:buNone/>
            </a:pPr>
            <a:endParaRPr lang="en-US" sz="4000" dirty="0">
              <a:latin typeface="Times New Roman" panose="02020603050405020304" pitchFamily="18" charset="0"/>
              <a:cs typeface="Times New Roman" panose="02020603050405020304" pitchFamily="18" charset="0"/>
            </a:endParaRPr>
          </a:p>
          <a:p>
            <a:pPr marL="0" indent="0" algn="ctr">
              <a:buNone/>
            </a:pPr>
            <a:r>
              <a:rPr lang="en-US" sz="6000" dirty="0">
                <a:latin typeface="Times New Roman" panose="02020603050405020304" pitchFamily="18" charset="0"/>
                <a:cs typeface="Times New Roman" panose="02020603050405020304" pitchFamily="18" charset="0"/>
              </a:rPr>
              <a:t>Q &amp; A</a:t>
            </a:r>
          </a:p>
          <a:p>
            <a:pPr marL="0" indent="0" algn="ctr">
              <a:buNone/>
            </a:pPr>
            <a:r>
              <a:rPr lang="en-US" sz="4000" dirty="0">
                <a:latin typeface="Times New Roman" panose="02020603050405020304" pitchFamily="18" charset="0"/>
                <a:cs typeface="Times New Roman" panose="02020603050405020304" pitchFamily="18" charset="0"/>
              </a:rPr>
              <a:t>Visit </a:t>
            </a:r>
            <a:r>
              <a:rPr lang="en-US" sz="4000" dirty="0">
                <a:latin typeface="Times New Roman" panose="02020603050405020304" pitchFamily="18" charset="0"/>
                <a:cs typeface="Times New Roman" panose="02020603050405020304" pitchFamily="18" charset="0"/>
                <a:hlinkClick r:id="rId2"/>
              </a:rPr>
              <a:t>www.brinkersimpsoncares.com</a:t>
            </a:r>
            <a:r>
              <a:rPr lang="en-US" sz="4000" dirty="0">
                <a:latin typeface="Times New Roman" panose="02020603050405020304" pitchFamily="18" charset="0"/>
                <a:cs typeface="Times New Roman" panose="02020603050405020304" pitchFamily="18" charset="0"/>
              </a:rPr>
              <a:t> for the most up to date information and / or email questions to </a:t>
            </a:r>
            <a:r>
              <a:rPr lang="en-US" sz="4000" dirty="0">
                <a:latin typeface="Times New Roman" panose="02020603050405020304" pitchFamily="18" charset="0"/>
                <a:cs typeface="Times New Roman" panose="02020603050405020304" pitchFamily="18" charset="0"/>
                <a:hlinkClick r:id="rId3"/>
              </a:rPr>
              <a:t>cares@brinkersimpson.com</a:t>
            </a:r>
            <a:r>
              <a:rPr lang="en-US" sz="4000" dirty="0">
                <a:latin typeface="Times New Roman" panose="02020603050405020304" pitchFamily="18" charset="0"/>
                <a:cs typeface="Times New Roman" panose="02020603050405020304" pitchFamily="18" charset="0"/>
              </a:rPr>
              <a:t> .</a:t>
            </a:r>
            <a:endParaRPr lang="en-US" sz="3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354873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9701" y="630314"/>
            <a:ext cx="10972800" cy="1600200"/>
          </a:xfrm>
        </p:spPr>
        <p:txBody>
          <a:bodyPr/>
          <a:lstStyle/>
          <a:p>
            <a:r>
              <a:rPr lang="en-US" sz="7800" dirty="0">
                <a:latin typeface="Times New Roman" panose="02020603050405020304" pitchFamily="18" charset="0"/>
                <a:cs typeface="Times New Roman" panose="02020603050405020304" pitchFamily="18" charset="0"/>
              </a:rPr>
              <a:t>DISCLAIMER</a:t>
            </a:r>
          </a:p>
        </p:txBody>
      </p:sp>
      <p:sp>
        <p:nvSpPr>
          <p:cNvPr id="3" name="Content Placeholder 2"/>
          <p:cNvSpPr>
            <a:spLocks noGrp="1"/>
          </p:cNvSpPr>
          <p:nvPr>
            <p:ph idx="1"/>
          </p:nvPr>
        </p:nvSpPr>
        <p:spPr>
          <a:xfrm>
            <a:off x="790112" y="2450237"/>
            <a:ext cx="10798205" cy="4066544"/>
          </a:xfrm>
        </p:spPr>
        <p:txBody>
          <a:bodyPr>
            <a:normAutofit fontScale="92500" lnSpcReduction="20000"/>
          </a:bodyPr>
          <a:lstStyle/>
          <a:p>
            <a:pPr marL="0" indent="0">
              <a:buNone/>
            </a:pPr>
            <a:r>
              <a:rPr lang="en-US" dirty="0"/>
              <a:t>This analysis is not tax or legal advice and is not intended or written to be used, and cannot be used, for purposes of avoiding tax penalties that may be imposed on any taxpayer. </a:t>
            </a:r>
          </a:p>
          <a:p>
            <a:pPr marL="0" indent="0">
              <a:buNone/>
            </a:pPr>
            <a:endParaRPr lang="en-US" dirty="0"/>
          </a:p>
          <a:p>
            <a:pPr marL="0" indent="0">
              <a:buNone/>
            </a:pPr>
            <a:r>
              <a:rPr lang="en-US" dirty="0"/>
              <a:t>The information contained herein is general in nature and based on authorities that are subject to change. Brinker Simpson &amp; Company, LLC guarantees neither the accuracy nor completeness of any information and is not responsible for any errors or omissions, or for results obtained by others as a result of reliance upon such information. Brinker Simpson &amp; Company, LLC assumes no obligation to inform the reader of any changes in tax laws or other factors that could affect information contained herein. This publication does not, and is not intended to, provide legal, tax or accounting advice, and readers should consult their tax advisors concerning the application of tax laws to their particular situations.</a:t>
            </a:r>
          </a:p>
          <a:p>
            <a:endParaRPr lang="en-US" dirty="0"/>
          </a:p>
        </p:txBody>
      </p:sp>
    </p:spTree>
    <p:extLst>
      <p:ext uri="{BB962C8B-B14F-4D97-AF65-F5344CB8AC3E}">
        <p14:creationId xmlns:p14="http://schemas.microsoft.com/office/powerpoint/2010/main" val="17945873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5938" y="246621"/>
            <a:ext cx="11150600" cy="920336"/>
          </a:xfrm>
          <a:prstGeom prst="rect">
            <a:avLst/>
          </a:prstGeom>
        </p:spPr>
        <p:txBody>
          <a:bodyPr vert="horz" lIns="91440" tIns="45720" rIns="91440" bIns="45720" rtlCol="0" anchor="b">
            <a:normAutofit/>
          </a:bodyPr>
          <a:lstStyle/>
          <a:p>
            <a:r>
              <a:rPr lang="en-US" sz="5000" dirty="0">
                <a:latin typeface="Times New Roman" panose="02020603050405020304" pitchFamily="18" charset="0"/>
                <a:cs typeface="Times New Roman" panose="02020603050405020304" pitchFamily="18" charset="0"/>
              </a:rPr>
              <a:t>AGENDA</a:t>
            </a:r>
          </a:p>
        </p:txBody>
      </p:sp>
      <p:graphicFrame>
        <p:nvGraphicFramePr>
          <p:cNvPr id="47" name="TextBox 3">
            <a:extLst>
              <a:ext uri="{FF2B5EF4-FFF2-40B4-BE49-F238E27FC236}">
                <a16:creationId xmlns:a16="http://schemas.microsoft.com/office/drawing/2014/main" id="{34F674CB-F11F-46ED-A0B4-DD4D579F9BE1}"/>
              </a:ext>
            </a:extLst>
          </p:cNvPr>
          <p:cNvGraphicFramePr/>
          <p:nvPr>
            <p:extLst>
              <p:ext uri="{D42A27DB-BD31-4B8C-83A1-F6EECF244321}">
                <p14:modId xmlns:p14="http://schemas.microsoft.com/office/powerpoint/2010/main" val="3032561902"/>
              </p:ext>
            </p:extLst>
          </p:nvPr>
        </p:nvGraphicFramePr>
        <p:xfrm>
          <a:off x="444019" y="1373563"/>
          <a:ext cx="10837862"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203897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81430295-E5E4-4B71-BB8F-BD186D16ADA7}"/>
              </a:ext>
            </a:extLst>
          </p:cNvPr>
          <p:cNvSpPr>
            <a:spLocks noGrp="1"/>
          </p:cNvSpPr>
          <p:nvPr>
            <p:ph type="body" sz="half" idx="2"/>
          </p:nvPr>
        </p:nvSpPr>
        <p:spPr>
          <a:xfrm>
            <a:off x="1025236" y="1968759"/>
            <a:ext cx="10009110" cy="4374891"/>
          </a:xfrm>
        </p:spPr>
        <p:txBody>
          <a:bodyPr>
            <a:normAutofit fontScale="85000" lnSpcReduction="20000"/>
          </a:bodyPr>
          <a:lstStyle/>
          <a:p>
            <a:r>
              <a:rPr lang="en-US" sz="2500" b="1" dirty="0">
                <a:solidFill>
                  <a:schemeClr val="tx1">
                    <a:lumMod val="95000"/>
                    <a:lumOff val="5000"/>
                  </a:schemeClr>
                </a:solidFill>
                <a:latin typeface="Times New Roman" panose="02020603050405020304" pitchFamily="18" charset="0"/>
                <a:cs typeface="Times New Roman" panose="02020603050405020304" pitchFamily="18" charset="0"/>
              </a:rPr>
              <a:t>Overview - Paycheck Protection Program</a:t>
            </a:r>
          </a:p>
          <a:p>
            <a:pPr algn="l"/>
            <a:endParaRPr lang="en-US" b="1" dirty="0">
              <a:solidFill>
                <a:schemeClr val="tx1">
                  <a:lumMod val="95000"/>
                  <a:lumOff val="5000"/>
                </a:schemeClr>
              </a:solidFill>
              <a:latin typeface="Times New Roman" panose="02020603050405020304" pitchFamily="18" charset="0"/>
              <a:cs typeface="Times New Roman" panose="02020603050405020304" pitchFamily="18" charset="0"/>
            </a:endParaRPr>
          </a:p>
          <a:p>
            <a:pPr marL="685800" indent="-685800" algn="l">
              <a:buFont typeface="Wingdings" panose="05000000000000000000" pitchFamily="2" charset="2"/>
              <a:buChar char="Ø"/>
            </a:pPr>
            <a:r>
              <a:rPr lang="en-US" sz="1900" b="1" dirty="0">
                <a:solidFill>
                  <a:schemeClr val="tx1">
                    <a:lumMod val="95000"/>
                    <a:lumOff val="5000"/>
                  </a:schemeClr>
                </a:solidFill>
                <a:latin typeface="Times New Roman" panose="02020603050405020304" pitchFamily="18" charset="0"/>
                <a:cs typeface="Times New Roman" panose="02020603050405020304" pitchFamily="18" charset="0"/>
              </a:rPr>
              <a:t>Loan amount = 2.5 X average monthly payroll costs </a:t>
            </a:r>
          </a:p>
          <a:p>
            <a:pPr algn="l"/>
            <a:endParaRPr lang="en-US" sz="1900" b="1" dirty="0">
              <a:solidFill>
                <a:schemeClr val="tx1">
                  <a:lumMod val="95000"/>
                  <a:lumOff val="5000"/>
                </a:schemeClr>
              </a:solidFill>
              <a:latin typeface="Times New Roman" panose="02020603050405020304" pitchFamily="18" charset="0"/>
              <a:cs typeface="Times New Roman" panose="02020603050405020304" pitchFamily="18" charset="0"/>
            </a:endParaRPr>
          </a:p>
          <a:p>
            <a:pPr marL="742950" lvl="1" indent="-285750">
              <a:buFont typeface="Arial" panose="020B0604020202020204" pitchFamily="34" charset="0"/>
              <a:buChar char="•"/>
            </a:pPr>
            <a:r>
              <a:rPr lang="en-US" sz="1900" b="1" dirty="0">
                <a:solidFill>
                  <a:schemeClr val="tx1">
                    <a:lumMod val="95000"/>
                    <a:lumOff val="5000"/>
                  </a:schemeClr>
                </a:solidFill>
                <a:latin typeface="Times New Roman" panose="02020603050405020304" pitchFamily="18" charset="0"/>
                <a:cs typeface="Times New Roman" panose="02020603050405020304" pitchFamily="18" charset="0"/>
              </a:rPr>
              <a:t>Salaries, wages, bonuses/ hazard pay, employer portion of retirement benefits and health insurance (but not for owner’s), net self employment income, and others</a:t>
            </a:r>
          </a:p>
          <a:p>
            <a:pPr marL="742950" lvl="1" indent="-285750">
              <a:buFont typeface="Wingdings" panose="05000000000000000000" pitchFamily="2" charset="2"/>
              <a:buChar char="Ø"/>
            </a:pPr>
            <a:endParaRPr lang="en-US" sz="1900" b="1" dirty="0">
              <a:solidFill>
                <a:schemeClr val="tx1">
                  <a:lumMod val="95000"/>
                  <a:lumOff val="5000"/>
                </a:schemeClr>
              </a:solidFill>
              <a:latin typeface="Times New Roman" panose="02020603050405020304" pitchFamily="18" charset="0"/>
              <a:cs typeface="Times New Roman" panose="02020603050405020304" pitchFamily="18" charset="0"/>
            </a:endParaRPr>
          </a:p>
          <a:p>
            <a:pPr marL="685800" indent="-685800" algn="l">
              <a:buFont typeface="Wingdings" panose="05000000000000000000" pitchFamily="2" charset="2"/>
              <a:buChar char="Ø"/>
            </a:pPr>
            <a:r>
              <a:rPr lang="en-US" sz="1900" b="1" dirty="0">
                <a:solidFill>
                  <a:schemeClr val="tx1">
                    <a:lumMod val="95000"/>
                    <a:lumOff val="5000"/>
                  </a:schemeClr>
                </a:solidFill>
                <a:latin typeface="Times New Roman" panose="02020603050405020304" pitchFamily="18" charset="0"/>
                <a:cs typeface="Times New Roman" panose="02020603050405020304" pitchFamily="18" charset="0"/>
              </a:rPr>
              <a:t>Funds spent over 8 weeks following disbursement</a:t>
            </a:r>
          </a:p>
          <a:p>
            <a:pPr marL="285750" indent="-285750" algn="l">
              <a:buFont typeface="Wingdings" panose="05000000000000000000" pitchFamily="2" charset="2"/>
              <a:buChar char="Ø"/>
            </a:pPr>
            <a:endParaRPr lang="en-US" sz="1900" b="1" dirty="0">
              <a:solidFill>
                <a:schemeClr val="tx1">
                  <a:lumMod val="95000"/>
                  <a:lumOff val="5000"/>
                </a:schemeClr>
              </a:solidFill>
              <a:latin typeface="Times New Roman" panose="02020603050405020304" pitchFamily="18" charset="0"/>
              <a:cs typeface="Times New Roman" panose="02020603050405020304" pitchFamily="18" charset="0"/>
            </a:endParaRPr>
          </a:p>
          <a:p>
            <a:pPr marL="685800" indent="-685800" algn="l">
              <a:buFont typeface="Wingdings" panose="05000000000000000000" pitchFamily="2" charset="2"/>
              <a:buChar char="Ø"/>
            </a:pPr>
            <a:r>
              <a:rPr lang="en-US" sz="1900" b="1" dirty="0">
                <a:solidFill>
                  <a:schemeClr val="tx1">
                    <a:lumMod val="95000"/>
                    <a:lumOff val="5000"/>
                  </a:schemeClr>
                </a:solidFill>
                <a:latin typeface="Times New Roman" panose="02020603050405020304" pitchFamily="18" charset="0"/>
                <a:cs typeface="Times New Roman" panose="02020603050405020304" pitchFamily="18" charset="0"/>
              </a:rPr>
              <a:t>Forgiveness available if certain criteria are met within the eligible timeframe:</a:t>
            </a:r>
          </a:p>
          <a:p>
            <a:pPr algn="l"/>
            <a:endParaRPr lang="en-US" sz="1900" b="1" dirty="0">
              <a:solidFill>
                <a:schemeClr val="tx1">
                  <a:lumMod val="95000"/>
                  <a:lumOff val="5000"/>
                </a:schemeClr>
              </a:solidFill>
              <a:latin typeface="Times New Roman" panose="02020603050405020304" pitchFamily="18" charset="0"/>
              <a:cs typeface="Times New Roman" panose="02020603050405020304" pitchFamily="18" charset="0"/>
            </a:endParaRPr>
          </a:p>
          <a:p>
            <a:pPr marL="742950" lvl="1" indent="-285750">
              <a:buFont typeface="Arial" panose="020B0604020202020204" pitchFamily="34" charset="0"/>
              <a:buChar char="•"/>
            </a:pPr>
            <a:r>
              <a:rPr lang="en-US" sz="1900" b="1" dirty="0">
                <a:solidFill>
                  <a:schemeClr val="tx1">
                    <a:lumMod val="95000"/>
                    <a:lumOff val="5000"/>
                  </a:schemeClr>
                </a:solidFill>
                <a:latin typeface="Times New Roman" panose="02020603050405020304" pitchFamily="18" charset="0"/>
                <a:cs typeface="Times New Roman" panose="02020603050405020304" pitchFamily="18" charset="0"/>
              </a:rPr>
              <a:t>75% of funds used for payroll costs – </a:t>
            </a:r>
            <a:r>
              <a:rPr lang="en-US" sz="1900" b="1" dirty="0">
                <a:solidFill>
                  <a:srgbClr val="FF0000"/>
                </a:solidFill>
                <a:latin typeface="Times New Roman" panose="02020603050405020304" pitchFamily="18" charset="0"/>
                <a:cs typeface="Times New Roman" panose="02020603050405020304" pitchFamily="18" charset="0"/>
              </a:rPr>
              <a:t>**may be reduced to 60%**</a:t>
            </a:r>
          </a:p>
          <a:p>
            <a:pPr marL="742950" lvl="1" indent="-285750">
              <a:buFont typeface="Arial" panose="020B0604020202020204" pitchFamily="34" charset="0"/>
              <a:buChar char="•"/>
            </a:pPr>
            <a:r>
              <a:rPr lang="en-US" sz="1900" b="1" dirty="0">
                <a:solidFill>
                  <a:schemeClr val="tx1">
                    <a:lumMod val="95000"/>
                    <a:lumOff val="5000"/>
                  </a:schemeClr>
                </a:solidFill>
                <a:latin typeface="Times New Roman" panose="02020603050405020304" pitchFamily="18" charset="0"/>
                <a:cs typeface="Times New Roman" panose="02020603050405020304" pitchFamily="18" charset="0"/>
              </a:rPr>
              <a:t>Restoration of headcount</a:t>
            </a:r>
          </a:p>
          <a:p>
            <a:pPr marL="742950" lvl="1" indent="-285750">
              <a:buFont typeface="Arial" panose="020B0604020202020204" pitchFamily="34" charset="0"/>
              <a:buChar char="•"/>
            </a:pPr>
            <a:r>
              <a:rPr lang="en-US" sz="1900" b="1" dirty="0">
                <a:solidFill>
                  <a:schemeClr val="tx1">
                    <a:lumMod val="95000"/>
                    <a:lumOff val="5000"/>
                  </a:schemeClr>
                </a:solidFill>
                <a:latin typeface="Times New Roman" panose="02020603050405020304" pitchFamily="18" charset="0"/>
                <a:cs typeface="Times New Roman" panose="02020603050405020304" pitchFamily="18" charset="0"/>
              </a:rPr>
              <a:t>Restoration of compensation levels</a:t>
            </a:r>
          </a:p>
          <a:p>
            <a:pPr marL="1143000" lvl="1" indent="-685800">
              <a:buFont typeface="Wingdings" panose="05000000000000000000" pitchFamily="2" charset="2"/>
              <a:buChar char="Ø"/>
            </a:pPr>
            <a:endParaRPr lang="en-US" sz="1900" b="1" dirty="0">
              <a:solidFill>
                <a:schemeClr val="tx1">
                  <a:lumMod val="95000"/>
                  <a:lumOff val="5000"/>
                </a:schemeClr>
              </a:solidFill>
              <a:latin typeface="Times New Roman" panose="02020603050405020304" pitchFamily="18" charset="0"/>
              <a:cs typeface="Times New Roman" panose="02020603050405020304" pitchFamily="18" charset="0"/>
            </a:endParaRPr>
          </a:p>
          <a:p>
            <a:pPr marL="285750" indent="-285750" algn="l">
              <a:buFont typeface="Wingdings" panose="05000000000000000000" pitchFamily="2" charset="2"/>
              <a:buChar char="Ø"/>
            </a:pPr>
            <a:endParaRPr lang="en-US" sz="1900" dirty="0">
              <a:latin typeface="Times New Roman" panose="02020603050405020304" pitchFamily="18" charset="0"/>
              <a:cs typeface="Times New Roman" panose="02020603050405020304" pitchFamily="18" charset="0"/>
            </a:endParaRPr>
          </a:p>
          <a:p>
            <a:pPr marL="285750" indent="-285750" algn="l">
              <a:buFont typeface="Wingdings" panose="05000000000000000000" pitchFamily="2" charset="2"/>
              <a:buChar char="Ø"/>
            </a:pPr>
            <a:r>
              <a:rPr lang="en-US" sz="1900" b="1" dirty="0">
                <a:latin typeface="Times New Roman" panose="02020603050405020304" pitchFamily="18" charset="0"/>
                <a:cs typeface="Times New Roman" panose="02020603050405020304" pitchFamily="18" charset="0"/>
              </a:rPr>
              <a:t>Portion of a PPP loan that isn’t forgiven must be repaid over two years – after a six-month deferral period (up to 1yr at lender discretion) – at an interest rate of 1%. </a:t>
            </a:r>
            <a:r>
              <a:rPr lang="en-US" sz="1900" b="1" dirty="0">
                <a:solidFill>
                  <a:srgbClr val="FF0000"/>
                </a:solidFill>
                <a:latin typeface="Times New Roman" panose="02020603050405020304" pitchFamily="18" charset="0"/>
                <a:cs typeface="Times New Roman" panose="02020603050405020304" pitchFamily="18" charset="0"/>
              </a:rPr>
              <a:t>**maturity to potentially be increased to 5 years**</a:t>
            </a:r>
          </a:p>
          <a:p>
            <a:pPr marL="285750" indent="-285750" algn="l">
              <a:buFont typeface="Wingdings" panose="05000000000000000000" pitchFamily="2" charset="2"/>
              <a:buChar char="Ø"/>
            </a:pPr>
            <a:endParaRPr lang="en-US" sz="1900" b="1" dirty="0">
              <a:solidFill>
                <a:schemeClr val="tx1">
                  <a:lumMod val="95000"/>
                  <a:lumOff val="5000"/>
                </a:schemeClr>
              </a:solidFill>
              <a:latin typeface="Times New Roman" panose="02020603050405020304" pitchFamily="18" charset="0"/>
              <a:cs typeface="Times New Roman" panose="02020603050405020304" pitchFamily="18" charset="0"/>
            </a:endParaRPr>
          </a:p>
          <a:p>
            <a:endParaRPr lang="en-US" sz="1300" b="1" dirty="0">
              <a:ln w="0">
                <a:noFill/>
              </a:ln>
              <a:solidFill>
                <a:schemeClr val="bg1"/>
              </a:solidFill>
              <a:latin typeface="Times New Roman" panose="02020603050405020304" pitchFamily="18" charset="0"/>
              <a:ea typeface="Open Sans" panose="020B0606030504020204" pitchFamily="34" charset="0"/>
              <a:cs typeface="Times New Roman" panose="02020603050405020304" pitchFamily="18" charset="0"/>
            </a:endParaRPr>
          </a:p>
          <a:p>
            <a:pPr marL="285750" indent="-285750" algn="l">
              <a:buFont typeface="Arial" panose="020B0604020202020204" pitchFamily="34" charset="0"/>
              <a:buChar char="•"/>
            </a:pPr>
            <a:endParaRPr lang="en-US" sz="1300" dirty="0">
              <a:latin typeface="Times New Roman" panose="02020603050405020304" pitchFamily="18" charset="0"/>
              <a:cs typeface="Times New Roman" panose="02020603050405020304" pitchFamily="18" charset="0"/>
            </a:endParaRPr>
          </a:p>
          <a:p>
            <a:pPr algn="l" fontAlgn="base"/>
            <a:endParaRPr lang="en-US" sz="13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056151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76E67486-4B92-4494-B3A0-30D3613E530F}"/>
              </a:ext>
            </a:extLst>
          </p:cNvPr>
          <p:cNvSpPr>
            <a:spLocks noGrp="1"/>
          </p:cNvSpPr>
          <p:nvPr>
            <p:ph type="subTitle" idx="1"/>
          </p:nvPr>
        </p:nvSpPr>
        <p:spPr>
          <a:xfrm>
            <a:off x="527539" y="1951892"/>
            <a:ext cx="11025554" cy="4615962"/>
          </a:xfrm>
        </p:spPr>
        <p:txBody>
          <a:bodyPr>
            <a:normAutofit fontScale="92500" lnSpcReduction="20000"/>
          </a:bodyPr>
          <a:lstStyle/>
          <a:p>
            <a:pPr fontAlgn="base">
              <a:lnSpc>
                <a:spcPct val="90000"/>
              </a:lnSpc>
            </a:pPr>
            <a:r>
              <a:rPr lang="en-US" sz="3000" u="sng" dirty="0">
                <a:latin typeface="Times New Roman" panose="02020603050405020304" pitchFamily="18" charset="0"/>
                <a:cs typeface="Times New Roman" panose="02020603050405020304" pitchFamily="18" charset="0"/>
              </a:rPr>
              <a:t>Paycheck Protection Program Flexibility Act</a:t>
            </a:r>
          </a:p>
          <a:p>
            <a:pPr fontAlgn="base">
              <a:lnSpc>
                <a:spcPct val="90000"/>
              </a:lnSpc>
            </a:pPr>
            <a:endParaRPr lang="en-US" sz="3000" u="sng" dirty="0">
              <a:latin typeface="Times New Roman" panose="02020603050405020304" pitchFamily="18" charset="0"/>
              <a:cs typeface="Times New Roman" panose="02020603050405020304" pitchFamily="18" charset="0"/>
            </a:endParaRPr>
          </a:p>
          <a:p>
            <a:pPr algn="l" fontAlgn="base">
              <a:lnSpc>
                <a:spcPct val="90000"/>
              </a:lnSpc>
            </a:pPr>
            <a:r>
              <a:rPr lang="en-US" sz="1800" dirty="0">
                <a:latin typeface="Times New Roman" panose="02020603050405020304" pitchFamily="18" charset="0"/>
                <a:cs typeface="Times New Roman" panose="02020603050405020304" pitchFamily="18" charset="0"/>
              </a:rPr>
              <a:t>On Friday May 28th, the House of Representatives passed the Paycheck Protection Program Flexibility Act.  The Senate is expected to pass a version of the bill this week.  Some of the highlights of the House version are below:</a:t>
            </a:r>
          </a:p>
          <a:p>
            <a:pPr algn="l" fontAlgn="base">
              <a:lnSpc>
                <a:spcPct val="90000"/>
              </a:lnSpc>
            </a:pPr>
            <a:endParaRPr lang="en-US" sz="1800" dirty="0">
              <a:latin typeface="Times New Roman" panose="02020603050405020304" pitchFamily="18" charset="0"/>
              <a:cs typeface="Times New Roman" panose="02020603050405020304" pitchFamily="18" charset="0"/>
            </a:endParaRPr>
          </a:p>
          <a:p>
            <a:pPr marL="285750" indent="-285750" algn="l" fontAlgn="base">
              <a:lnSpc>
                <a:spcPct val="90000"/>
              </a:lnSpc>
              <a:buFont typeface="Arial" panose="020B0604020202020204" pitchFamily="34" charset="0"/>
              <a:buChar char="•"/>
            </a:pPr>
            <a:r>
              <a:rPr lang="en-US" sz="1800" dirty="0">
                <a:latin typeface="Times New Roman" panose="02020603050405020304" pitchFamily="18" charset="0"/>
                <a:cs typeface="Times New Roman" panose="02020603050405020304" pitchFamily="18" charset="0"/>
              </a:rPr>
              <a:t>8 week covered period increased to 24 weeks or December 31, 2020 (eliminates June 30) – whichever is earlier;</a:t>
            </a:r>
          </a:p>
          <a:p>
            <a:pPr marL="285750" indent="-285750" algn="l" fontAlgn="base">
              <a:lnSpc>
                <a:spcPct val="90000"/>
              </a:lnSpc>
              <a:buFont typeface="Arial" panose="020B0604020202020204" pitchFamily="34" charset="0"/>
              <a:buChar char="•"/>
            </a:pPr>
            <a:r>
              <a:rPr lang="en-US" sz="1800" dirty="0">
                <a:latin typeface="Times New Roman" panose="02020603050405020304" pitchFamily="18" charset="0"/>
                <a:cs typeface="Times New Roman" panose="02020603050405020304" pitchFamily="18" charset="0"/>
              </a:rPr>
              <a:t>75% of forgivable amount spent on payroll costs reduced to 60%;</a:t>
            </a:r>
          </a:p>
          <a:p>
            <a:pPr marL="285750" indent="-285750" algn="l" fontAlgn="base">
              <a:lnSpc>
                <a:spcPct val="90000"/>
              </a:lnSpc>
              <a:buFont typeface="Arial" panose="020B0604020202020204" pitchFamily="34" charset="0"/>
              <a:buChar char="•"/>
            </a:pPr>
            <a:r>
              <a:rPr lang="en-US" sz="1800" dirty="0">
                <a:latin typeface="Times New Roman" panose="02020603050405020304" pitchFamily="18" charset="0"/>
                <a:cs typeface="Times New Roman" panose="02020603050405020304" pitchFamily="18" charset="0"/>
              </a:rPr>
              <a:t>Allows deferral of payroll taxes beyond date forgiveness decision is granted;</a:t>
            </a:r>
          </a:p>
          <a:p>
            <a:pPr marL="285750" indent="-285750" algn="l" fontAlgn="base">
              <a:lnSpc>
                <a:spcPct val="90000"/>
              </a:lnSpc>
              <a:buFont typeface="Arial" panose="020B0604020202020204" pitchFamily="34" charset="0"/>
              <a:buChar char="•"/>
            </a:pPr>
            <a:r>
              <a:rPr lang="en-US" sz="1800" dirty="0">
                <a:latin typeface="Times New Roman" panose="02020603050405020304" pitchFamily="18" charset="0"/>
                <a:cs typeface="Times New Roman" panose="02020603050405020304" pitchFamily="18" charset="0"/>
              </a:rPr>
              <a:t>Maturity increased from 2 years to 5 years</a:t>
            </a:r>
          </a:p>
          <a:p>
            <a:pPr marL="285750" indent="-285750" algn="l" fontAlgn="base">
              <a:lnSpc>
                <a:spcPct val="90000"/>
              </a:lnSpc>
              <a:buFont typeface="Arial" panose="020B0604020202020204" pitchFamily="34" charset="0"/>
              <a:buChar char="•"/>
            </a:pPr>
            <a:r>
              <a:rPr lang="en-US" sz="1800" dirty="0">
                <a:latin typeface="Times New Roman" panose="02020603050405020304" pitchFamily="18" charset="0"/>
                <a:cs typeface="Times New Roman" panose="02020603050405020304" pitchFamily="18" charset="0"/>
              </a:rPr>
              <a:t>Exemption based on employee availability paragraph added</a:t>
            </a:r>
          </a:p>
          <a:p>
            <a:pPr marL="285750" indent="-285750" algn="l" fontAlgn="base">
              <a:lnSpc>
                <a:spcPct val="90000"/>
              </a:lnSpc>
              <a:buFont typeface="Arial" panose="020B0604020202020204" pitchFamily="34" charset="0"/>
              <a:buChar char="•"/>
            </a:pPr>
            <a:r>
              <a:rPr lang="en-US" sz="1900" dirty="0">
                <a:latin typeface="Times New Roman" panose="02020603050405020304" pitchFamily="18" charset="0"/>
                <a:cs typeface="Times New Roman" panose="02020603050405020304" pitchFamily="18" charset="0"/>
              </a:rPr>
              <a:t>Offers exemption for :</a:t>
            </a:r>
          </a:p>
          <a:p>
            <a:pPr marL="742950" lvl="1" indent="-285750" algn="l" fontAlgn="base">
              <a:lnSpc>
                <a:spcPct val="90000"/>
              </a:lnSpc>
              <a:buFont typeface="Arial" panose="020B0604020202020204" pitchFamily="34" charset="0"/>
              <a:buChar char="•"/>
            </a:pPr>
            <a:r>
              <a:rPr lang="en-US" sz="1900" dirty="0">
                <a:latin typeface="Times New Roman" panose="02020603050405020304" pitchFamily="18" charset="0"/>
                <a:cs typeface="Times New Roman" panose="02020603050405020304" pitchFamily="18" charset="0"/>
              </a:rPr>
              <a:t>inability to rehire anyone who was an employee as of 2/15/20 if there were also unsuccessful efforts to hire similarly qualified employees before 12/31/20</a:t>
            </a:r>
          </a:p>
          <a:p>
            <a:pPr marL="742950" lvl="1" indent="-285750" algn="l" fontAlgn="base">
              <a:lnSpc>
                <a:spcPct val="90000"/>
              </a:lnSpc>
              <a:buFont typeface="Arial" panose="020B0604020202020204" pitchFamily="34" charset="0"/>
              <a:buChar char="•"/>
            </a:pPr>
            <a:r>
              <a:rPr lang="en-US" sz="1900" dirty="0">
                <a:latin typeface="Times New Roman" panose="02020603050405020304" pitchFamily="18" charset="0"/>
                <a:cs typeface="Times New Roman" panose="02020603050405020304" pitchFamily="18" charset="0"/>
              </a:rPr>
              <a:t>is able to document an inability to return to the same level of business activity as such business was operating at before February 15, 2020, due to compliance with requirements established or guidance issued by the Secretary of Health and Human Services, the Director of the Centers for Disease Control and Prevention, or the Occupational Safety and Health Administration during the period beginning on March 1, 2020, and ending December 31, 2020, related to the maintenance of standards for sanitation, social distancing, or any other worker or customer safety requirement related to COVID–19.</a:t>
            </a:r>
          </a:p>
          <a:p>
            <a:pPr marL="285750" indent="-285750" algn="l" fontAlgn="base">
              <a:lnSpc>
                <a:spcPct val="90000"/>
              </a:lnSpc>
              <a:buFont typeface="Arial" panose="020B0604020202020204" pitchFamily="34" charset="0"/>
              <a:buChar char="•"/>
            </a:pPr>
            <a:endParaRPr lang="en-US" sz="1800" dirty="0">
              <a:latin typeface="Times New Roman" panose="02020603050405020304" pitchFamily="18" charset="0"/>
              <a:cs typeface="Times New Roman" panose="02020603050405020304" pitchFamily="18" charset="0"/>
            </a:endParaRPr>
          </a:p>
          <a:p>
            <a:pPr marL="285750" indent="-285750" algn="l" fontAlgn="base">
              <a:lnSpc>
                <a:spcPct val="90000"/>
              </a:lnSpc>
              <a:buFont typeface="Arial" panose="020B0604020202020204" pitchFamily="34" charset="0"/>
              <a:buChar char="•"/>
            </a:pPr>
            <a:endParaRPr lang="en-US" sz="1800" dirty="0">
              <a:latin typeface="Times New Roman" panose="02020603050405020304" pitchFamily="18" charset="0"/>
              <a:cs typeface="Times New Roman" panose="02020603050405020304" pitchFamily="18" charset="0"/>
            </a:endParaRPr>
          </a:p>
          <a:p>
            <a:pPr marL="285750" indent="-285750" algn="l" fontAlgn="base">
              <a:lnSpc>
                <a:spcPct val="90000"/>
              </a:lnSpc>
              <a:buFont typeface="Arial" panose="020B0604020202020204" pitchFamily="34" charset="0"/>
              <a:buChar char="•"/>
            </a:pPr>
            <a:endParaRPr lang="en-US" sz="1800" dirty="0">
              <a:latin typeface="Times New Roman" panose="02020603050405020304" pitchFamily="18" charset="0"/>
              <a:cs typeface="Times New Roman" panose="02020603050405020304" pitchFamily="18" charset="0"/>
            </a:endParaRPr>
          </a:p>
          <a:p>
            <a:pPr algn="l"/>
            <a:endParaRPr lang="en-US"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280372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76E67486-4B92-4494-B3A0-30D3613E530F}"/>
              </a:ext>
            </a:extLst>
          </p:cNvPr>
          <p:cNvSpPr>
            <a:spLocks noGrp="1"/>
          </p:cNvSpPr>
          <p:nvPr>
            <p:ph type="subTitle" idx="1"/>
          </p:nvPr>
        </p:nvSpPr>
        <p:spPr>
          <a:xfrm>
            <a:off x="942391" y="1987061"/>
            <a:ext cx="10161037" cy="4554415"/>
          </a:xfrm>
        </p:spPr>
        <p:txBody>
          <a:bodyPr>
            <a:normAutofit/>
          </a:bodyPr>
          <a:lstStyle/>
          <a:p>
            <a:pPr fontAlgn="base">
              <a:lnSpc>
                <a:spcPct val="90000"/>
              </a:lnSpc>
            </a:pPr>
            <a:r>
              <a:rPr lang="en-US" sz="3200" dirty="0">
                <a:latin typeface="Times New Roman" panose="02020603050405020304" pitchFamily="18" charset="0"/>
                <a:cs typeface="Times New Roman" panose="02020603050405020304" pitchFamily="18" charset="0"/>
              </a:rPr>
              <a:t>Paycheck Protection Program Flexibility Act – Senate bill </a:t>
            </a:r>
          </a:p>
          <a:p>
            <a:pPr fontAlgn="base">
              <a:lnSpc>
                <a:spcPct val="90000"/>
              </a:lnSpc>
            </a:pPr>
            <a:endParaRPr lang="en-US" sz="3200" dirty="0">
              <a:latin typeface="Times New Roman" panose="02020603050405020304" pitchFamily="18" charset="0"/>
              <a:cs typeface="Times New Roman" panose="02020603050405020304" pitchFamily="18" charset="0"/>
            </a:endParaRPr>
          </a:p>
          <a:p>
            <a:pPr algn="l" fontAlgn="base">
              <a:lnSpc>
                <a:spcPct val="90000"/>
              </a:lnSpc>
            </a:pPr>
            <a:r>
              <a:rPr lang="en-US" sz="1900" dirty="0">
                <a:latin typeface="Times New Roman" panose="02020603050405020304" pitchFamily="18" charset="0"/>
                <a:cs typeface="Times New Roman" panose="02020603050405020304" pitchFamily="18" charset="0"/>
              </a:rPr>
              <a:t>On Friday May 28th, the House of Representatives passed the Paycheck Protection Program Flexibility Act.  The Senate is expected to pass a version of the bill this week.  Some of the highlights of the House version are below:</a:t>
            </a:r>
          </a:p>
          <a:p>
            <a:pPr algn="l" fontAlgn="base">
              <a:lnSpc>
                <a:spcPct val="90000"/>
              </a:lnSpc>
            </a:pPr>
            <a:endParaRPr lang="en-US" sz="1900" dirty="0">
              <a:latin typeface="Times New Roman" panose="02020603050405020304" pitchFamily="18" charset="0"/>
              <a:cs typeface="Times New Roman" panose="02020603050405020304" pitchFamily="18" charset="0"/>
            </a:endParaRPr>
          </a:p>
          <a:p>
            <a:pPr marL="285750" indent="-285750" algn="l" fontAlgn="base">
              <a:lnSpc>
                <a:spcPct val="90000"/>
              </a:lnSpc>
              <a:buFont typeface="Arial" panose="020B0604020202020204" pitchFamily="34" charset="0"/>
              <a:buChar char="•"/>
            </a:pPr>
            <a:r>
              <a:rPr lang="en-US" sz="1900" dirty="0">
                <a:latin typeface="Times New Roman" panose="02020603050405020304" pitchFamily="18" charset="0"/>
                <a:cs typeface="Times New Roman" panose="02020603050405020304" pitchFamily="18" charset="0"/>
              </a:rPr>
              <a:t>Senate expected to propose 16 week covered period</a:t>
            </a:r>
          </a:p>
          <a:p>
            <a:pPr marL="285750" indent="-285750" algn="l" fontAlgn="base">
              <a:lnSpc>
                <a:spcPct val="90000"/>
              </a:lnSpc>
              <a:buFont typeface="Arial" panose="020B0604020202020204" pitchFamily="34" charset="0"/>
              <a:buChar char="•"/>
            </a:pPr>
            <a:r>
              <a:rPr lang="en-US" sz="1900" dirty="0">
                <a:latin typeface="Times New Roman" panose="02020603050405020304" pitchFamily="18" charset="0"/>
                <a:cs typeface="Times New Roman" panose="02020603050405020304" pitchFamily="18" charset="0"/>
              </a:rPr>
              <a:t>75% of forgivable amount must be spent on payroll costs is expect to remain unchanged</a:t>
            </a:r>
          </a:p>
          <a:p>
            <a:pPr marL="285750" indent="-285750" algn="l" fontAlgn="base">
              <a:lnSpc>
                <a:spcPct val="90000"/>
              </a:lnSpc>
              <a:buFont typeface="Arial" panose="020B0604020202020204" pitchFamily="34" charset="0"/>
              <a:buChar char="•"/>
            </a:pPr>
            <a:endParaRPr lang="en-US" sz="1900" dirty="0">
              <a:latin typeface="Times New Roman" panose="02020603050405020304" pitchFamily="18" charset="0"/>
              <a:cs typeface="Times New Roman" panose="02020603050405020304" pitchFamily="18" charset="0"/>
            </a:endParaRPr>
          </a:p>
          <a:p>
            <a:pPr algn="l" fontAlgn="base">
              <a:lnSpc>
                <a:spcPct val="90000"/>
              </a:lnSpc>
            </a:pPr>
            <a:r>
              <a:rPr lang="en-US" sz="1900" dirty="0">
                <a:latin typeface="Times New Roman" panose="02020603050405020304" pitchFamily="18" charset="0"/>
                <a:cs typeface="Times New Roman" panose="02020603050405020304" pitchFamily="18" charset="0"/>
              </a:rPr>
              <a:t>If the Senate version is passed, a committee may be called to reconcile and resolve differences between the competing versions.  Alternatively, the Senate could choose to pass an amended version of the House bill which would then return to the House for additional votes</a:t>
            </a:r>
          </a:p>
          <a:p>
            <a:pPr marL="285750" indent="-285750" algn="l" fontAlgn="base">
              <a:lnSpc>
                <a:spcPct val="90000"/>
              </a:lnSpc>
              <a:buFont typeface="Arial" panose="020B0604020202020204" pitchFamily="34" charset="0"/>
              <a:buChar char="•"/>
            </a:pPr>
            <a:endParaRPr lang="en-US" sz="1800" dirty="0">
              <a:latin typeface="Times New Roman" panose="02020603050405020304" pitchFamily="18" charset="0"/>
              <a:cs typeface="Times New Roman" panose="02020603050405020304" pitchFamily="18" charset="0"/>
            </a:endParaRPr>
          </a:p>
          <a:p>
            <a:pPr algn="l"/>
            <a:endParaRPr lang="en-US" dirty="0"/>
          </a:p>
        </p:txBody>
      </p:sp>
    </p:spTree>
    <p:extLst>
      <p:ext uri="{BB962C8B-B14F-4D97-AF65-F5344CB8AC3E}">
        <p14:creationId xmlns:p14="http://schemas.microsoft.com/office/powerpoint/2010/main" val="5140178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76E67486-4B92-4494-B3A0-30D3613E530F}"/>
              </a:ext>
            </a:extLst>
          </p:cNvPr>
          <p:cNvSpPr>
            <a:spLocks noGrp="1"/>
          </p:cNvSpPr>
          <p:nvPr>
            <p:ph type="subTitle" idx="1"/>
          </p:nvPr>
        </p:nvSpPr>
        <p:spPr>
          <a:xfrm>
            <a:off x="942391" y="2258008"/>
            <a:ext cx="10161037" cy="3914192"/>
          </a:xfrm>
        </p:spPr>
        <p:txBody>
          <a:bodyPr>
            <a:normAutofit fontScale="77500" lnSpcReduction="20000"/>
          </a:bodyPr>
          <a:lstStyle/>
          <a:p>
            <a:pPr fontAlgn="base">
              <a:lnSpc>
                <a:spcPct val="90000"/>
              </a:lnSpc>
            </a:pPr>
            <a:r>
              <a:rPr lang="en-US" sz="5000" dirty="0">
                <a:latin typeface="Times New Roman" panose="02020603050405020304" pitchFamily="18" charset="0"/>
                <a:cs typeface="Times New Roman" panose="02020603050405020304" pitchFamily="18" charset="0"/>
              </a:rPr>
              <a:t>Paycheck Protection Program – Forgiveness Application – What’s New?</a:t>
            </a:r>
          </a:p>
          <a:p>
            <a:pPr fontAlgn="base">
              <a:lnSpc>
                <a:spcPct val="90000"/>
              </a:lnSpc>
            </a:pPr>
            <a:endParaRPr lang="en-US" sz="1300" dirty="0"/>
          </a:p>
          <a:p>
            <a:pPr algn="l" fontAlgn="base">
              <a:lnSpc>
                <a:spcPct val="90000"/>
              </a:lnSpc>
            </a:pPr>
            <a:r>
              <a:rPr lang="en-US" sz="1800" dirty="0">
                <a:latin typeface="Times New Roman" panose="02020603050405020304" pitchFamily="18" charset="0"/>
                <a:cs typeface="Times New Roman" panose="02020603050405020304" pitchFamily="18" charset="0"/>
              </a:rPr>
              <a:t>On Friday May 15</a:t>
            </a:r>
            <a:r>
              <a:rPr lang="en-US" sz="1800" baseline="30000" dirty="0">
                <a:latin typeface="Times New Roman" panose="02020603050405020304" pitchFamily="18" charset="0"/>
                <a:cs typeface="Times New Roman" panose="02020603050405020304" pitchFamily="18" charset="0"/>
              </a:rPr>
              <a:t>th</a:t>
            </a:r>
            <a:r>
              <a:rPr lang="en-US" sz="1800" dirty="0">
                <a:latin typeface="Times New Roman" panose="02020603050405020304" pitchFamily="18" charset="0"/>
                <a:cs typeface="Times New Roman" panose="02020603050405020304" pitchFamily="18" charset="0"/>
              </a:rPr>
              <a:t> after the close of business, the PPP Forgiveness Application was released.  Some of the highlights of the application are below:</a:t>
            </a:r>
          </a:p>
          <a:p>
            <a:pPr algn="l" fontAlgn="base">
              <a:lnSpc>
                <a:spcPct val="90000"/>
              </a:lnSpc>
            </a:pPr>
            <a:endParaRPr lang="en-US" sz="1800" dirty="0">
              <a:latin typeface="Times New Roman" panose="02020603050405020304" pitchFamily="18" charset="0"/>
              <a:cs typeface="Times New Roman" panose="02020603050405020304" pitchFamily="18" charset="0"/>
            </a:endParaRPr>
          </a:p>
          <a:p>
            <a:pPr marL="285750" indent="-285750" algn="l" fontAlgn="base">
              <a:lnSpc>
                <a:spcPct val="90000"/>
              </a:lnSpc>
              <a:buFont typeface="Arial" panose="020B0604020202020204" pitchFamily="34" charset="0"/>
              <a:buChar char="•"/>
            </a:pPr>
            <a:r>
              <a:rPr lang="en-US" sz="1800" dirty="0">
                <a:latin typeface="Times New Roman" panose="02020603050405020304" pitchFamily="18" charset="0"/>
                <a:cs typeface="Times New Roman" panose="02020603050405020304" pitchFamily="18" charset="0"/>
              </a:rPr>
              <a:t>Alternate Payroll Covered Period Election</a:t>
            </a:r>
          </a:p>
          <a:p>
            <a:pPr marL="285750" indent="-285750" algn="l" fontAlgn="base">
              <a:lnSpc>
                <a:spcPct val="90000"/>
              </a:lnSpc>
              <a:buFont typeface="Arial" panose="020B0604020202020204" pitchFamily="34" charset="0"/>
              <a:buChar char="•"/>
            </a:pPr>
            <a:r>
              <a:rPr lang="en-US" sz="1800" dirty="0">
                <a:latin typeface="Times New Roman" panose="02020603050405020304" pitchFamily="18" charset="0"/>
                <a:cs typeface="Times New Roman" panose="02020603050405020304" pitchFamily="18" charset="0"/>
              </a:rPr>
              <a:t>Paid and incurred are BOTH eligible as forgivable payroll costs</a:t>
            </a:r>
          </a:p>
          <a:p>
            <a:pPr marL="285750" indent="-285750" algn="l" fontAlgn="base">
              <a:lnSpc>
                <a:spcPct val="90000"/>
              </a:lnSpc>
              <a:buFont typeface="Arial" panose="020B0604020202020204" pitchFamily="34" charset="0"/>
              <a:buChar char="•"/>
            </a:pPr>
            <a:r>
              <a:rPr lang="en-US" sz="1800" dirty="0">
                <a:latin typeface="Times New Roman" panose="02020603050405020304" pitchFamily="18" charset="0"/>
                <a:cs typeface="Times New Roman" panose="02020603050405020304" pitchFamily="18" charset="0"/>
              </a:rPr>
              <a:t>Exclusion of Owner Benefits </a:t>
            </a:r>
          </a:p>
          <a:p>
            <a:pPr marL="285750" indent="-285750" algn="l" fontAlgn="base">
              <a:lnSpc>
                <a:spcPct val="90000"/>
              </a:lnSpc>
              <a:buFont typeface="Arial" panose="020B0604020202020204" pitchFamily="34" charset="0"/>
              <a:buChar char="•"/>
            </a:pPr>
            <a:r>
              <a:rPr lang="en-US" sz="1800" dirty="0">
                <a:latin typeface="Times New Roman" panose="02020603050405020304" pitchFamily="18" charset="0"/>
                <a:cs typeface="Times New Roman" panose="02020603050405020304" pitchFamily="18" charset="0"/>
              </a:rPr>
              <a:t>FTE = Total hours worked / 40  hours</a:t>
            </a:r>
          </a:p>
          <a:p>
            <a:pPr marL="742950" lvl="1" indent="-285750" algn="l" fontAlgn="base">
              <a:lnSpc>
                <a:spcPct val="90000"/>
              </a:lnSpc>
              <a:buFont typeface="Arial" panose="020B0604020202020204" pitchFamily="34" charset="0"/>
              <a:buChar char="•"/>
            </a:pPr>
            <a:r>
              <a:rPr lang="en-US" sz="1400" dirty="0">
                <a:latin typeface="Times New Roman" panose="02020603050405020304" pitchFamily="18" charset="0"/>
                <a:cs typeface="Times New Roman" panose="02020603050405020304" pitchFamily="18" charset="0"/>
              </a:rPr>
              <a:t>Option to select simplified method where employees who worked 40 hours = 1 and any employee who did not = .5</a:t>
            </a:r>
          </a:p>
          <a:p>
            <a:pPr marL="285750" indent="-285750" algn="l" fontAlgn="base">
              <a:lnSpc>
                <a:spcPct val="90000"/>
              </a:lnSpc>
              <a:buFont typeface="Arial" panose="020B0604020202020204" pitchFamily="34" charset="0"/>
              <a:buChar char="•"/>
            </a:pPr>
            <a:r>
              <a:rPr lang="en-US" sz="2200" dirty="0">
                <a:latin typeface="Times New Roman" panose="02020603050405020304" pitchFamily="18" charset="0"/>
                <a:cs typeface="Times New Roman" panose="02020603050405020304" pitchFamily="18" charset="0"/>
              </a:rPr>
              <a:t>Confirmation of $100K annualized pay period</a:t>
            </a:r>
          </a:p>
          <a:p>
            <a:pPr marL="285750" indent="-285750" algn="l" fontAlgn="base">
              <a:lnSpc>
                <a:spcPct val="90000"/>
              </a:lnSpc>
              <a:buFont typeface="Arial" panose="020B0604020202020204" pitchFamily="34" charset="0"/>
              <a:buChar char="•"/>
            </a:pPr>
            <a:r>
              <a:rPr lang="en-US" sz="2200" dirty="0">
                <a:latin typeface="Times New Roman" panose="02020603050405020304" pitchFamily="18" charset="0"/>
                <a:cs typeface="Times New Roman" panose="02020603050405020304" pitchFamily="18" charset="0"/>
              </a:rPr>
              <a:t>Sole Props 2019 - 52/8; no need to confirm 2020 income</a:t>
            </a:r>
          </a:p>
          <a:p>
            <a:pPr marL="285750" indent="-285750" algn="l" fontAlgn="base">
              <a:lnSpc>
                <a:spcPct val="90000"/>
              </a:lnSpc>
              <a:buFont typeface="Arial" panose="020B0604020202020204" pitchFamily="34" charset="0"/>
              <a:buChar char="•"/>
            </a:pPr>
            <a:r>
              <a:rPr lang="en-US" sz="2200" dirty="0">
                <a:latin typeface="Times New Roman" panose="02020603050405020304" pitchFamily="18" charset="0"/>
                <a:cs typeface="Times New Roman" panose="02020603050405020304" pitchFamily="18" charset="0"/>
              </a:rPr>
              <a:t>Salary reduction is measured against the 1</a:t>
            </a:r>
            <a:r>
              <a:rPr lang="en-US" sz="2200" baseline="30000" dirty="0">
                <a:latin typeface="Times New Roman" panose="02020603050405020304" pitchFamily="18" charset="0"/>
                <a:cs typeface="Times New Roman" panose="02020603050405020304" pitchFamily="18" charset="0"/>
              </a:rPr>
              <a:t>st</a:t>
            </a:r>
            <a:r>
              <a:rPr lang="en-US" sz="2200" dirty="0">
                <a:latin typeface="Times New Roman" panose="02020603050405020304" pitchFamily="18" charset="0"/>
                <a:cs typeface="Times New Roman" panose="02020603050405020304" pitchFamily="18" charset="0"/>
              </a:rPr>
              <a:t> quarter of 2020</a:t>
            </a:r>
          </a:p>
          <a:p>
            <a:pPr marL="285750" indent="-285750" algn="l" fontAlgn="base">
              <a:lnSpc>
                <a:spcPct val="90000"/>
              </a:lnSpc>
              <a:buFont typeface="Arial" panose="020B0604020202020204" pitchFamily="34" charset="0"/>
              <a:buChar char="•"/>
            </a:pPr>
            <a:r>
              <a:rPr lang="en-US" sz="2200" dirty="0">
                <a:latin typeface="Times New Roman" panose="02020603050405020304" pitchFamily="18" charset="0"/>
                <a:cs typeface="Times New Roman" panose="02020603050405020304" pitchFamily="18" charset="0"/>
              </a:rPr>
              <a:t>Relief for headcount reduction related to employees fired for cause and / or employees who choose not to return to work</a:t>
            </a:r>
          </a:p>
          <a:p>
            <a:pPr marL="285750" indent="-285750" algn="l" fontAlgn="base">
              <a:lnSpc>
                <a:spcPct val="90000"/>
              </a:lnSpc>
              <a:buFont typeface="Arial" panose="020B0604020202020204" pitchFamily="34" charset="0"/>
              <a:buChar char="•"/>
            </a:pPr>
            <a:endParaRPr lang="en-US" sz="1800" dirty="0">
              <a:latin typeface="Times New Roman" panose="02020603050405020304" pitchFamily="18" charset="0"/>
              <a:cs typeface="Times New Roman" panose="02020603050405020304" pitchFamily="18" charset="0"/>
            </a:endParaRPr>
          </a:p>
          <a:p>
            <a:pPr algn="l"/>
            <a:endParaRPr lang="en-US" dirty="0"/>
          </a:p>
        </p:txBody>
      </p:sp>
    </p:spTree>
    <p:extLst>
      <p:ext uri="{BB962C8B-B14F-4D97-AF65-F5344CB8AC3E}">
        <p14:creationId xmlns:p14="http://schemas.microsoft.com/office/powerpoint/2010/main" val="682532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76E67486-4B92-4494-B3A0-30D3613E530F}"/>
              </a:ext>
            </a:extLst>
          </p:cNvPr>
          <p:cNvSpPr>
            <a:spLocks noGrp="1"/>
          </p:cNvSpPr>
          <p:nvPr>
            <p:ph type="subTitle" idx="1"/>
          </p:nvPr>
        </p:nvSpPr>
        <p:spPr>
          <a:xfrm>
            <a:off x="942391" y="2258008"/>
            <a:ext cx="10161037" cy="3914192"/>
          </a:xfrm>
        </p:spPr>
        <p:txBody>
          <a:bodyPr>
            <a:normAutofit fontScale="92500" lnSpcReduction="10000"/>
          </a:bodyPr>
          <a:lstStyle/>
          <a:p>
            <a:pPr fontAlgn="base">
              <a:lnSpc>
                <a:spcPct val="90000"/>
              </a:lnSpc>
            </a:pPr>
            <a:r>
              <a:rPr lang="en-US" sz="5000" dirty="0">
                <a:latin typeface="Times New Roman" panose="02020603050405020304" pitchFamily="18" charset="0"/>
                <a:cs typeface="Times New Roman" panose="02020603050405020304" pitchFamily="18" charset="0"/>
              </a:rPr>
              <a:t>Paycheck Protection Program – Forgiveness Step by Step</a:t>
            </a:r>
          </a:p>
          <a:p>
            <a:pPr fontAlgn="base">
              <a:lnSpc>
                <a:spcPct val="90000"/>
              </a:lnSpc>
            </a:pPr>
            <a:endParaRPr lang="en-US" sz="1300" dirty="0"/>
          </a:p>
          <a:p>
            <a:pPr algn="l" fontAlgn="base">
              <a:lnSpc>
                <a:spcPct val="90000"/>
              </a:lnSpc>
            </a:pPr>
            <a:r>
              <a:rPr lang="en-US" sz="1800" dirty="0">
                <a:latin typeface="Times New Roman" panose="02020603050405020304" pitchFamily="18" charset="0"/>
                <a:cs typeface="Times New Roman" panose="02020603050405020304" pitchFamily="18" charset="0"/>
              </a:rPr>
              <a:t>Determine Payroll Costs:</a:t>
            </a:r>
          </a:p>
          <a:p>
            <a:pPr marL="342900" indent="-342900" algn="l" fontAlgn="base">
              <a:lnSpc>
                <a:spcPct val="90000"/>
              </a:lnSpc>
              <a:buFont typeface="+mj-lt"/>
              <a:buAutoNum type="arabicPeriod"/>
            </a:pPr>
            <a:r>
              <a:rPr lang="en-US" sz="1800" dirty="0">
                <a:latin typeface="Times New Roman" panose="02020603050405020304" pitchFamily="18" charset="0"/>
                <a:cs typeface="Times New Roman" panose="02020603050405020304" pitchFamily="18" charset="0"/>
              </a:rPr>
              <a:t>Separate &gt; $100K employees (including </a:t>
            </a:r>
            <a:r>
              <a:rPr lang="en-US" sz="1800" dirty="0" err="1">
                <a:latin typeface="Times New Roman" panose="02020603050405020304" pitchFamily="18" charset="0"/>
                <a:cs typeface="Times New Roman" panose="02020603050405020304" pitchFamily="18" charset="0"/>
              </a:rPr>
              <a:t>Ees</a:t>
            </a:r>
            <a:r>
              <a:rPr lang="en-US" sz="1800" dirty="0">
                <a:latin typeface="Times New Roman" panose="02020603050405020304" pitchFamily="18" charset="0"/>
                <a:cs typeface="Times New Roman" panose="02020603050405020304" pitchFamily="18" charset="0"/>
              </a:rPr>
              <a:t> receiving annualized rate of &gt;$100k at any time in 2019 and enter in Schedule A worksheet Table 1</a:t>
            </a:r>
          </a:p>
          <a:p>
            <a:pPr marL="342900" indent="-342900" algn="l" fontAlgn="base">
              <a:lnSpc>
                <a:spcPct val="90000"/>
              </a:lnSpc>
              <a:buFont typeface="+mj-lt"/>
              <a:buAutoNum type="arabicPeriod"/>
            </a:pPr>
            <a:r>
              <a:rPr lang="en-US" sz="1800" dirty="0">
                <a:latin typeface="Times New Roman" panose="02020603050405020304" pitchFamily="18" charset="0"/>
                <a:cs typeface="Times New Roman" panose="02020603050405020304" pitchFamily="18" charset="0"/>
              </a:rPr>
              <a:t>Calculate the sum of eligible nonpayroll costs by category (Business Mortgage Interest Payments, Business Rent Payments, Business Utility Payments) and enter on application</a:t>
            </a:r>
          </a:p>
          <a:p>
            <a:pPr marL="342900" indent="-342900" algn="l" fontAlgn="base">
              <a:lnSpc>
                <a:spcPct val="90000"/>
              </a:lnSpc>
              <a:buFont typeface="+mj-lt"/>
              <a:buAutoNum type="arabicPeriod"/>
            </a:pPr>
            <a:r>
              <a:rPr lang="en-US" sz="1800" dirty="0">
                <a:latin typeface="Times New Roman" panose="02020603050405020304" pitchFamily="18" charset="0"/>
                <a:cs typeface="Times New Roman" panose="02020603050405020304" pitchFamily="18" charset="0"/>
              </a:rPr>
              <a:t>Calculate adjustment for Salary / Hourly Reduction and subtract amount from payroll and non payroll costs</a:t>
            </a:r>
          </a:p>
          <a:p>
            <a:pPr marL="342900" indent="-342900" algn="l" fontAlgn="base">
              <a:lnSpc>
                <a:spcPct val="90000"/>
              </a:lnSpc>
              <a:buFont typeface="+mj-lt"/>
              <a:buAutoNum type="arabicPeriod"/>
            </a:pPr>
            <a:r>
              <a:rPr lang="en-US" sz="1800" dirty="0">
                <a:latin typeface="Times New Roman" panose="02020603050405020304" pitchFamily="18" charset="0"/>
                <a:cs typeface="Times New Roman" panose="02020603050405020304" pitchFamily="18" charset="0"/>
              </a:rPr>
              <a:t>Determine FTE reduction factor and multiply by number from step 3</a:t>
            </a:r>
          </a:p>
          <a:p>
            <a:pPr marL="342900" indent="-342900" algn="l" fontAlgn="base">
              <a:lnSpc>
                <a:spcPct val="90000"/>
              </a:lnSpc>
              <a:buFont typeface="+mj-lt"/>
              <a:buAutoNum type="arabicPeriod"/>
            </a:pPr>
            <a:r>
              <a:rPr lang="en-US" sz="1800" dirty="0">
                <a:latin typeface="Times New Roman" panose="02020603050405020304" pitchFamily="18" charset="0"/>
                <a:cs typeface="Times New Roman" panose="02020603050405020304" pitchFamily="18" charset="0"/>
              </a:rPr>
              <a:t>If 75% threshold is met; this is your forgivable amount.  If not, recalculate to meet threshold to determine forgivable amount</a:t>
            </a:r>
          </a:p>
          <a:p>
            <a:pPr algn="l" fontAlgn="base">
              <a:lnSpc>
                <a:spcPct val="90000"/>
              </a:lnSpc>
            </a:pPr>
            <a:endParaRPr lang="en-US" sz="1800" dirty="0">
              <a:latin typeface="Times New Roman" panose="02020603050405020304" pitchFamily="18" charset="0"/>
              <a:cs typeface="Times New Roman" panose="02020603050405020304" pitchFamily="18" charset="0"/>
            </a:endParaRPr>
          </a:p>
          <a:p>
            <a:pPr algn="l"/>
            <a:endParaRPr lang="en-US" dirty="0"/>
          </a:p>
        </p:txBody>
      </p:sp>
    </p:spTree>
    <p:extLst>
      <p:ext uri="{BB962C8B-B14F-4D97-AF65-F5344CB8AC3E}">
        <p14:creationId xmlns:p14="http://schemas.microsoft.com/office/powerpoint/2010/main" val="35844423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262" y="-92642"/>
            <a:ext cx="10972800" cy="1600200"/>
          </a:xfrm>
        </p:spPr>
        <p:txBody>
          <a:bodyPr vert="horz" lIns="91440" tIns="45720" rIns="91440" bIns="45720" rtlCol="0" anchor="b">
            <a:normAutofit/>
          </a:bodyPr>
          <a:lstStyle/>
          <a:p>
            <a:r>
              <a:rPr lang="en-US" dirty="0">
                <a:latin typeface="Times New Roman" panose="02020603050405020304" pitchFamily="18" charset="0"/>
                <a:cs typeface="Times New Roman" panose="02020603050405020304" pitchFamily="18" charset="0"/>
              </a:rPr>
              <a:t>Example – Loan Calc before FTE/ Salary Reduction</a:t>
            </a:r>
          </a:p>
        </p:txBody>
      </p:sp>
      <p:sp>
        <p:nvSpPr>
          <p:cNvPr id="11" name="Content Placeholder 10">
            <a:extLst>
              <a:ext uri="{FF2B5EF4-FFF2-40B4-BE49-F238E27FC236}">
                <a16:creationId xmlns:a16="http://schemas.microsoft.com/office/drawing/2014/main" id="{F6F59950-BAEE-420E-AC99-D80638422A28}"/>
              </a:ext>
            </a:extLst>
          </p:cNvPr>
          <p:cNvSpPr>
            <a:spLocks noGrp="1"/>
          </p:cNvSpPr>
          <p:nvPr>
            <p:ph idx="1"/>
          </p:nvPr>
        </p:nvSpPr>
        <p:spPr/>
        <p:txBody>
          <a:bodyPr/>
          <a:lstStyle/>
          <a:p>
            <a:endParaRPr lang="en-US"/>
          </a:p>
        </p:txBody>
      </p:sp>
      <p:pic>
        <p:nvPicPr>
          <p:cNvPr id="12" name="Picture 11">
            <a:extLst>
              <a:ext uri="{FF2B5EF4-FFF2-40B4-BE49-F238E27FC236}">
                <a16:creationId xmlns:a16="http://schemas.microsoft.com/office/drawing/2014/main" id="{CA6A8DF4-093A-4E86-AD8C-5974AA9925B2}"/>
              </a:ext>
            </a:extLst>
          </p:cNvPr>
          <p:cNvPicPr>
            <a:picLocks noChangeAspect="1"/>
          </p:cNvPicPr>
          <p:nvPr/>
        </p:nvPicPr>
        <p:blipFill>
          <a:blip r:embed="rId3"/>
          <a:stretch>
            <a:fillRect/>
          </a:stretch>
        </p:blipFill>
        <p:spPr>
          <a:xfrm>
            <a:off x="1119739" y="1414914"/>
            <a:ext cx="9952522" cy="5293893"/>
          </a:xfrm>
          <a:prstGeom prst="rect">
            <a:avLst/>
          </a:prstGeom>
        </p:spPr>
      </p:pic>
    </p:spTree>
    <p:extLst>
      <p:ext uri="{BB962C8B-B14F-4D97-AF65-F5344CB8AC3E}">
        <p14:creationId xmlns:p14="http://schemas.microsoft.com/office/powerpoint/2010/main" val="15424025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mpany background presentatio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Palatino Linotype">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spDef>
      <a:spPr>
        <a:solidFill>
          <a:schemeClr val="tx2"/>
        </a:solidFill>
        <a:ln>
          <a:solidFill>
            <a:schemeClr val="tx2"/>
          </a:solidFill>
        </a:ln>
      </a:spPr>
      <a:bodyPr rtlCol="0" anchor="ctr"/>
      <a:lstStyle>
        <a:defPPr algn="ctr">
          <a:defRPr dirty="0" err="1" smtClean="0"/>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Company meeting presentation.potx" id="{77F2D8A2-507B-4878-B2FF-8D528D9C7FD9}" vid="{1CC704D5-A0BA-4179-BDE4-EF17843D99B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Palatino Linotype">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Palatino Linotype">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16967</TotalTime>
  <Words>1417</Words>
  <Application>Microsoft Office PowerPoint</Application>
  <PresentationFormat>Widescreen</PresentationFormat>
  <Paragraphs>137</Paragraphs>
  <Slides>14</Slides>
  <Notes>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14</vt:i4>
      </vt:variant>
    </vt:vector>
  </HeadingPairs>
  <TitlesOfParts>
    <vt:vector size="22" baseType="lpstr">
      <vt:lpstr>Arial</vt:lpstr>
      <vt:lpstr>Calibri</vt:lpstr>
      <vt:lpstr>Century Gothic</vt:lpstr>
      <vt:lpstr>Courier New</vt:lpstr>
      <vt:lpstr>Palatino Linotype</vt:lpstr>
      <vt:lpstr>Times New Roman</vt:lpstr>
      <vt:lpstr>Wingdings</vt:lpstr>
      <vt:lpstr>Company background presentation</vt:lpstr>
      <vt:lpstr>           COVID-19 Relief – PPP Update &amp; Forgiveness Application   </vt:lpstr>
      <vt:lpstr>DISCLAIMER</vt:lpstr>
      <vt:lpstr>AGENDA</vt:lpstr>
      <vt:lpstr>PowerPoint Presentation</vt:lpstr>
      <vt:lpstr>PowerPoint Presentation</vt:lpstr>
      <vt:lpstr>PowerPoint Presentation</vt:lpstr>
      <vt:lpstr>PowerPoint Presentation</vt:lpstr>
      <vt:lpstr>PowerPoint Presentation</vt:lpstr>
      <vt:lpstr>Example – Loan Calc before FTE/ Salary Reduction</vt:lpstr>
      <vt:lpstr>Salary @ 75%  Calculation</vt:lpstr>
      <vt:lpstr>FTE Calculation</vt:lpstr>
      <vt:lpstr>Alternative Payroll Covered Period</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COVID-19 Relief – Federal Lending Programs</dc:title>
  <dc:creator>Kristen McCabe</dc:creator>
  <cp:lastModifiedBy>Lauren Contino</cp:lastModifiedBy>
  <cp:revision>83</cp:revision>
  <cp:lastPrinted>2020-06-01T15:44:59Z</cp:lastPrinted>
  <dcterms:created xsi:type="dcterms:W3CDTF">2020-04-28T03:35:00Z</dcterms:created>
  <dcterms:modified xsi:type="dcterms:W3CDTF">2021-03-02T22:10:44Z</dcterms:modified>
</cp:coreProperties>
</file>