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0"/>
  </p:notesMasterIdLst>
  <p:handoutMasterIdLst>
    <p:handoutMasterId r:id="rId11"/>
  </p:handoutMasterIdLst>
  <p:sldIdLst>
    <p:sldId id="283" r:id="rId2"/>
    <p:sldId id="273" r:id="rId3"/>
    <p:sldId id="2624" r:id="rId4"/>
    <p:sldId id="2637" r:id="rId5"/>
    <p:sldId id="2605" r:id="rId6"/>
    <p:sldId id="2631" r:id="rId7"/>
    <p:sldId id="2630" r:id="rId8"/>
    <p:sldId id="2595" r:id="rId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4F3458C-A354-4EF6-BB77-15F068F8570D}">
          <p14:sldIdLst>
            <p14:sldId id="283"/>
            <p14:sldId id="273"/>
            <p14:sldId id="2624"/>
            <p14:sldId id="2637"/>
            <p14:sldId id="2605"/>
            <p14:sldId id="2631"/>
            <p14:sldId id="2630"/>
            <p14:sldId id="2595"/>
          </p14:sldIdLst>
        </p14:section>
        <p14:section name="Untitled Section" id="{DC7E821B-C1A3-4D80-9E52-D2FCBBD588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3" autoAdjust="0"/>
    <p:restoredTop sz="95508" autoAdjust="0"/>
  </p:normalViewPr>
  <p:slideViewPr>
    <p:cSldViewPr snapToGrid="0">
      <p:cViewPr varScale="1">
        <p:scale>
          <a:sx n="104" d="100"/>
          <a:sy n="104" d="100"/>
        </p:scale>
        <p:origin x="126" y="210"/>
      </p:cViewPr>
      <p:guideLst>
        <p:guide orient="horz" pos="2160"/>
        <p:guide pos="3840"/>
      </p:guideLst>
    </p:cSldViewPr>
  </p:slideViewPr>
  <p:outlineViewPr>
    <p:cViewPr>
      <p:scale>
        <a:sx n="33" d="100"/>
        <a:sy n="33" d="100"/>
      </p:scale>
      <p:origin x="0" y="-12797"/>
    </p:cViewPr>
  </p:outlineViewPr>
  <p:notesTextViewPr>
    <p:cViewPr>
      <p:scale>
        <a:sx n="3" d="2"/>
        <a:sy n="3" d="2"/>
      </p:scale>
      <p:origin x="0" y="0"/>
    </p:cViewPr>
  </p:notesTextViewPr>
  <p:sorterViewPr>
    <p:cViewPr>
      <p:scale>
        <a:sx n="100" d="100"/>
        <a:sy n="100" d="100"/>
      </p:scale>
      <p:origin x="0" y="-384"/>
    </p:cViewPr>
  </p:sorterViewPr>
  <p:notesViewPr>
    <p:cSldViewPr snapToGrid="0">
      <p:cViewPr varScale="1">
        <p:scale>
          <a:sx n="68" d="100"/>
          <a:sy n="68" d="100"/>
        </p:scale>
        <p:origin x="2885"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416B38-5EBE-4965-AB3A-4719D21639C8}"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50ABC4D5-7330-464E-8419-46EE5889F1F1}">
      <dgm:prSet/>
      <dgm:spPr/>
      <dgm:t>
        <a:bodyPr/>
        <a:lstStyle/>
        <a:p>
          <a:r>
            <a:rPr lang="en-US" dirty="0">
              <a:solidFill>
                <a:schemeClr val="bg1"/>
              </a:solidFill>
              <a:latin typeface="Times New Roman" panose="02020603050405020304" pitchFamily="18" charset="0"/>
              <a:cs typeface="Times New Roman" panose="02020603050405020304" pitchFamily="18" charset="0"/>
            </a:rPr>
            <a:t>Paycheck Protection Program – brief history</a:t>
          </a:r>
        </a:p>
      </dgm:t>
    </dgm:pt>
    <dgm:pt modelId="{C4727B90-0ED9-497A-8B98-6F5A2997FB66}" type="parTrans" cxnId="{61E13D00-AE17-4E1C-A78F-C874612EDA4E}">
      <dgm:prSet/>
      <dgm:spPr/>
      <dgm:t>
        <a:bodyPr/>
        <a:lstStyle/>
        <a:p>
          <a:endParaRPr lang="en-US"/>
        </a:p>
      </dgm:t>
    </dgm:pt>
    <dgm:pt modelId="{6FA5D3E1-6CAD-4367-8562-8AEE352655DD}" type="sibTrans" cxnId="{61E13D00-AE17-4E1C-A78F-C874612EDA4E}">
      <dgm:prSet/>
      <dgm:spPr/>
      <dgm:t>
        <a:bodyPr/>
        <a:lstStyle/>
        <a:p>
          <a:endParaRPr lang="en-US"/>
        </a:p>
      </dgm:t>
    </dgm:pt>
    <dgm:pt modelId="{9B65019B-E70F-4CA7-AAD0-CE9A5264AA05}">
      <dgm:prSet/>
      <dgm:spPr/>
      <dgm:t>
        <a:bodyPr/>
        <a:lstStyle/>
        <a:p>
          <a:r>
            <a:rPr lang="en-US" dirty="0">
              <a:solidFill>
                <a:schemeClr val="bg1"/>
              </a:solidFill>
              <a:latin typeface="Times New Roman" panose="02020603050405020304" pitchFamily="18" charset="0"/>
              <a:cs typeface="Times New Roman" panose="02020603050405020304" pitchFamily="18" charset="0"/>
            </a:rPr>
            <a:t>Overview - H.R. 7010 Paycheck Protection Program Flexibility Act </a:t>
          </a:r>
        </a:p>
      </dgm:t>
    </dgm:pt>
    <dgm:pt modelId="{15A9C6A2-4ABB-45D1-956F-CA07F715AA73}" type="parTrans" cxnId="{7E72E295-7521-45AF-AE2A-B3716DB1A88C}">
      <dgm:prSet/>
      <dgm:spPr/>
      <dgm:t>
        <a:bodyPr/>
        <a:lstStyle/>
        <a:p>
          <a:endParaRPr lang="en-US"/>
        </a:p>
      </dgm:t>
    </dgm:pt>
    <dgm:pt modelId="{767ADD22-76D9-47E7-9D6A-AF1CE915BAD7}" type="sibTrans" cxnId="{7E72E295-7521-45AF-AE2A-B3716DB1A88C}">
      <dgm:prSet/>
      <dgm:spPr/>
      <dgm:t>
        <a:bodyPr/>
        <a:lstStyle/>
        <a:p>
          <a:endParaRPr lang="en-US"/>
        </a:p>
      </dgm:t>
    </dgm:pt>
    <dgm:pt modelId="{79FE37B8-6D2D-45B9-ACBC-ABB35E8CB230}">
      <dgm:prSet/>
      <dgm:spPr/>
      <dgm:t>
        <a:bodyPr/>
        <a:lstStyle/>
        <a:p>
          <a:r>
            <a:rPr lang="en-US" dirty="0">
              <a:solidFill>
                <a:schemeClr val="bg1"/>
              </a:solidFill>
              <a:latin typeface="Times New Roman" panose="02020603050405020304" pitchFamily="18" charset="0"/>
              <a:cs typeface="Times New Roman" panose="02020603050405020304" pitchFamily="18" charset="0"/>
            </a:rPr>
            <a:t>Changes to the PPP</a:t>
          </a:r>
        </a:p>
      </dgm:t>
    </dgm:pt>
    <dgm:pt modelId="{F83252E6-AE01-4820-98E8-774AE8355FB3}" type="parTrans" cxnId="{C703F5A5-2801-4891-9EF8-63B5C027B621}">
      <dgm:prSet/>
      <dgm:spPr/>
      <dgm:t>
        <a:bodyPr/>
        <a:lstStyle/>
        <a:p>
          <a:endParaRPr lang="en-US"/>
        </a:p>
      </dgm:t>
    </dgm:pt>
    <dgm:pt modelId="{649C40DA-407E-4910-8571-6AA9834C6E34}" type="sibTrans" cxnId="{C703F5A5-2801-4891-9EF8-63B5C027B621}">
      <dgm:prSet/>
      <dgm:spPr/>
      <dgm:t>
        <a:bodyPr/>
        <a:lstStyle/>
        <a:p>
          <a:endParaRPr lang="en-US"/>
        </a:p>
      </dgm:t>
    </dgm:pt>
    <dgm:pt modelId="{045D31DE-3BA1-4B10-95B8-43E98388BCF7}">
      <dgm:prSet/>
      <dgm:spPr/>
      <dgm:t>
        <a:bodyPr/>
        <a:lstStyle/>
        <a:p>
          <a:r>
            <a:rPr lang="en-US" dirty="0">
              <a:solidFill>
                <a:schemeClr val="bg1"/>
              </a:solidFill>
              <a:latin typeface="Times New Roman" panose="02020603050405020304" pitchFamily="18" charset="0"/>
              <a:cs typeface="Times New Roman" panose="02020603050405020304" pitchFamily="18" charset="0"/>
            </a:rPr>
            <a:t>What we still don’t know</a:t>
          </a:r>
        </a:p>
      </dgm:t>
    </dgm:pt>
    <dgm:pt modelId="{225BEA88-1A41-4C0E-BEED-E2CD1942F019}" type="parTrans" cxnId="{807F9D53-CC00-4659-ACBF-EDFBF7C5BBD5}">
      <dgm:prSet/>
      <dgm:spPr/>
      <dgm:t>
        <a:bodyPr/>
        <a:lstStyle/>
        <a:p>
          <a:endParaRPr lang="en-US"/>
        </a:p>
      </dgm:t>
    </dgm:pt>
    <dgm:pt modelId="{17799B5C-C5D3-4B1B-8A4B-C13C81A6F02E}" type="sibTrans" cxnId="{807F9D53-CC00-4659-ACBF-EDFBF7C5BBD5}">
      <dgm:prSet/>
      <dgm:spPr/>
      <dgm:t>
        <a:bodyPr/>
        <a:lstStyle/>
        <a:p>
          <a:endParaRPr lang="en-US"/>
        </a:p>
      </dgm:t>
    </dgm:pt>
    <dgm:pt modelId="{E0E71B90-398D-4F8C-BF07-D431E7A0360F}">
      <dgm:prSet/>
      <dgm:spPr/>
      <dgm:t>
        <a:bodyPr/>
        <a:lstStyle/>
        <a:p>
          <a:r>
            <a:rPr lang="en-US" dirty="0">
              <a:solidFill>
                <a:schemeClr val="bg1"/>
              </a:solidFill>
              <a:latin typeface="Times New Roman" panose="02020603050405020304" pitchFamily="18" charset="0"/>
              <a:cs typeface="Times New Roman" panose="02020603050405020304" pitchFamily="18" charset="0"/>
            </a:rPr>
            <a:t>Q&amp;A</a:t>
          </a:r>
          <a:br>
            <a:rPr lang="en-US" dirty="0">
              <a:solidFill>
                <a:schemeClr val="tx1"/>
              </a:solidFill>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dgm:t>
    </dgm:pt>
    <dgm:pt modelId="{B0BCDF8C-27FD-4343-BBF2-1FF3A5C8E2B6}" type="parTrans" cxnId="{B096169D-C3AB-4A72-B859-1BE66AC93D97}">
      <dgm:prSet/>
      <dgm:spPr/>
      <dgm:t>
        <a:bodyPr/>
        <a:lstStyle/>
        <a:p>
          <a:endParaRPr lang="en-US"/>
        </a:p>
      </dgm:t>
    </dgm:pt>
    <dgm:pt modelId="{9143ED16-028E-4840-84E8-533BBFBDBA6B}" type="sibTrans" cxnId="{B096169D-C3AB-4A72-B859-1BE66AC93D97}">
      <dgm:prSet/>
      <dgm:spPr/>
      <dgm:t>
        <a:bodyPr/>
        <a:lstStyle/>
        <a:p>
          <a:endParaRPr lang="en-US"/>
        </a:p>
      </dgm:t>
    </dgm:pt>
    <dgm:pt modelId="{01FED3FA-EEBC-4D7A-8A44-374FF87375A6}" type="pres">
      <dgm:prSet presAssocID="{D8416B38-5EBE-4965-AB3A-4719D21639C8}" presName="linear" presStyleCnt="0">
        <dgm:presLayoutVars>
          <dgm:animLvl val="lvl"/>
          <dgm:resizeHandles val="exact"/>
        </dgm:presLayoutVars>
      </dgm:prSet>
      <dgm:spPr/>
    </dgm:pt>
    <dgm:pt modelId="{65E269C5-7EE1-4367-9A47-C854A4F184F1}" type="pres">
      <dgm:prSet presAssocID="{50ABC4D5-7330-464E-8419-46EE5889F1F1}" presName="parentText" presStyleLbl="node1" presStyleIdx="0" presStyleCnt="5" custLinFactNeighborX="-56545" custLinFactNeighborY="-9540">
        <dgm:presLayoutVars>
          <dgm:chMax val="0"/>
          <dgm:bulletEnabled val="1"/>
        </dgm:presLayoutVars>
      </dgm:prSet>
      <dgm:spPr/>
    </dgm:pt>
    <dgm:pt modelId="{94F6B142-6775-449A-8EAC-24A0D7FE36DB}" type="pres">
      <dgm:prSet presAssocID="{6FA5D3E1-6CAD-4367-8562-8AEE352655DD}" presName="spacer" presStyleCnt="0"/>
      <dgm:spPr/>
    </dgm:pt>
    <dgm:pt modelId="{B6EA6C44-B8BD-43B4-86F9-CD3E55A9D3D0}" type="pres">
      <dgm:prSet presAssocID="{9B65019B-E70F-4CA7-AAD0-CE9A5264AA05}" presName="parentText" presStyleLbl="node1" presStyleIdx="1" presStyleCnt="5" custLinFactNeighborX="-325" custLinFactNeighborY="-23484">
        <dgm:presLayoutVars>
          <dgm:chMax val="0"/>
          <dgm:bulletEnabled val="1"/>
        </dgm:presLayoutVars>
      </dgm:prSet>
      <dgm:spPr/>
    </dgm:pt>
    <dgm:pt modelId="{9818C925-B76F-49E5-A4EC-66F6F6302CDD}" type="pres">
      <dgm:prSet presAssocID="{767ADD22-76D9-47E7-9D6A-AF1CE915BAD7}" presName="spacer" presStyleCnt="0"/>
      <dgm:spPr/>
    </dgm:pt>
    <dgm:pt modelId="{F8449384-BDA8-4478-9378-7F0B14837193}" type="pres">
      <dgm:prSet presAssocID="{79FE37B8-6D2D-45B9-ACBC-ABB35E8CB230}" presName="parentText" presStyleLbl="node1" presStyleIdx="2" presStyleCnt="5">
        <dgm:presLayoutVars>
          <dgm:chMax val="0"/>
          <dgm:bulletEnabled val="1"/>
        </dgm:presLayoutVars>
      </dgm:prSet>
      <dgm:spPr/>
    </dgm:pt>
    <dgm:pt modelId="{15ACD892-B116-423F-8BCC-1E2ABE164BB2}" type="pres">
      <dgm:prSet presAssocID="{649C40DA-407E-4910-8571-6AA9834C6E34}" presName="spacer" presStyleCnt="0"/>
      <dgm:spPr/>
    </dgm:pt>
    <dgm:pt modelId="{8DBCA502-0D79-4284-8C0D-F10FF0E9989C}" type="pres">
      <dgm:prSet presAssocID="{045D31DE-3BA1-4B10-95B8-43E98388BCF7}" presName="parentText" presStyleLbl="node1" presStyleIdx="3" presStyleCnt="5">
        <dgm:presLayoutVars>
          <dgm:chMax val="0"/>
          <dgm:bulletEnabled val="1"/>
        </dgm:presLayoutVars>
      </dgm:prSet>
      <dgm:spPr/>
    </dgm:pt>
    <dgm:pt modelId="{45EA5673-FEA3-47CD-8353-AE2C0AB76B5F}" type="pres">
      <dgm:prSet presAssocID="{17799B5C-C5D3-4B1B-8A4B-C13C81A6F02E}" presName="spacer" presStyleCnt="0"/>
      <dgm:spPr/>
    </dgm:pt>
    <dgm:pt modelId="{390D67EC-594F-4AA6-B67C-F40B800247D2}" type="pres">
      <dgm:prSet presAssocID="{E0E71B90-398D-4F8C-BF07-D431E7A0360F}" presName="parentText" presStyleLbl="node1" presStyleIdx="4" presStyleCnt="5">
        <dgm:presLayoutVars>
          <dgm:chMax val="0"/>
          <dgm:bulletEnabled val="1"/>
        </dgm:presLayoutVars>
      </dgm:prSet>
      <dgm:spPr/>
    </dgm:pt>
  </dgm:ptLst>
  <dgm:cxnLst>
    <dgm:cxn modelId="{61E13D00-AE17-4E1C-A78F-C874612EDA4E}" srcId="{D8416B38-5EBE-4965-AB3A-4719D21639C8}" destId="{50ABC4D5-7330-464E-8419-46EE5889F1F1}" srcOrd="0" destOrd="0" parTransId="{C4727B90-0ED9-497A-8B98-6F5A2997FB66}" sibTransId="{6FA5D3E1-6CAD-4367-8562-8AEE352655DD}"/>
    <dgm:cxn modelId="{D86C8C16-297E-4EFF-900D-02E695436205}" type="presOf" srcId="{045D31DE-3BA1-4B10-95B8-43E98388BCF7}" destId="{8DBCA502-0D79-4284-8C0D-F10FF0E9989C}" srcOrd="0" destOrd="0" presId="urn:microsoft.com/office/officeart/2005/8/layout/vList2"/>
    <dgm:cxn modelId="{BF2AA52E-E8CA-4018-9CB5-09133549DF0A}" type="presOf" srcId="{50ABC4D5-7330-464E-8419-46EE5889F1F1}" destId="{65E269C5-7EE1-4367-9A47-C854A4F184F1}" srcOrd="0" destOrd="0" presId="urn:microsoft.com/office/officeart/2005/8/layout/vList2"/>
    <dgm:cxn modelId="{807F9D53-CC00-4659-ACBF-EDFBF7C5BBD5}" srcId="{D8416B38-5EBE-4965-AB3A-4719D21639C8}" destId="{045D31DE-3BA1-4B10-95B8-43E98388BCF7}" srcOrd="3" destOrd="0" parTransId="{225BEA88-1A41-4C0E-BEED-E2CD1942F019}" sibTransId="{17799B5C-C5D3-4B1B-8A4B-C13C81A6F02E}"/>
    <dgm:cxn modelId="{0985F589-B888-40D8-9CFA-1FD08335723E}" type="presOf" srcId="{9B65019B-E70F-4CA7-AAD0-CE9A5264AA05}" destId="{B6EA6C44-B8BD-43B4-86F9-CD3E55A9D3D0}" srcOrd="0" destOrd="0" presId="urn:microsoft.com/office/officeart/2005/8/layout/vList2"/>
    <dgm:cxn modelId="{7E72E295-7521-45AF-AE2A-B3716DB1A88C}" srcId="{D8416B38-5EBE-4965-AB3A-4719D21639C8}" destId="{9B65019B-E70F-4CA7-AAD0-CE9A5264AA05}" srcOrd="1" destOrd="0" parTransId="{15A9C6A2-4ABB-45D1-956F-CA07F715AA73}" sibTransId="{767ADD22-76D9-47E7-9D6A-AF1CE915BAD7}"/>
    <dgm:cxn modelId="{B096169D-C3AB-4A72-B859-1BE66AC93D97}" srcId="{D8416B38-5EBE-4965-AB3A-4719D21639C8}" destId="{E0E71B90-398D-4F8C-BF07-D431E7A0360F}" srcOrd="4" destOrd="0" parTransId="{B0BCDF8C-27FD-4343-BBF2-1FF3A5C8E2B6}" sibTransId="{9143ED16-028E-4840-84E8-533BBFBDBA6B}"/>
    <dgm:cxn modelId="{C703F5A5-2801-4891-9EF8-63B5C027B621}" srcId="{D8416B38-5EBE-4965-AB3A-4719D21639C8}" destId="{79FE37B8-6D2D-45B9-ACBC-ABB35E8CB230}" srcOrd="2" destOrd="0" parTransId="{F83252E6-AE01-4820-98E8-774AE8355FB3}" sibTransId="{649C40DA-407E-4910-8571-6AA9834C6E34}"/>
    <dgm:cxn modelId="{58A5E1C8-3DC5-4D38-B07B-F729176693CB}" type="presOf" srcId="{E0E71B90-398D-4F8C-BF07-D431E7A0360F}" destId="{390D67EC-594F-4AA6-B67C-F40B800247D2}" srcOrd="0" destOrd="0" presId="urn:microsoft.com/office/officeart/2005/8/layout/vList2"/>
    <dgm:cxn modelId="{18F86DD0-3398-4CF7-8766-7BA60ECDFF6A}" type="presOf" srcId="{79FE37B8-6D2D-45B9-ACBC-ABB35E8CB230}" destId="{F8449384-BDA8-4478-9378-7F0B14837193}" srcOrd="0" destOrd="0" presId="urn:microsoft.com/office/officeart/2005/8/layout/vList2"/>
    <dgm:cxn modelId="{2FC347FD-01A6-4A64-9E6B-2406B541B18E}" type="presOf" srcId="{D8416B38-5EBE-4965-AB3A-4719D21639C8}" destId="{01FED3FA-EEBC-4D7A-8A44-374FF87375A6}" srcOrd="0" destOrd="0" presId="urn:microsoft.com/office/officeart/2005/8/layout/vList2"/>
    <dgm:cxn modelId="{8A561544-9B63-4F7E-83B5-DB57CB5B9C74}" type="presParOf" srcId="{01FED3FA-EEBC-4D7A-8A44-374FF87375A6}" destId="{65E269C5-7EE1-4367-9A47-C854A4F184F1}" srcOrd="0" destOrd="0" presId="urn:microsoft.com/office/officeart/2005/8/layout/vList2"/>
    <dgm:cxn modelId="{4A6B288C-9382-40EA-88E7-EA7AA7412764}" type="presParOf" srcId="{01FED3FA-EEBC-4D7A-8A44-374FF87375A6}" destId="{94F6B142-6775-449A-8EAC-24A0D7FE36DB}" srcOrd="1" destOrd="0" presId="urn:microsoft.com/office/officeart/2005/8/layout/vList2"/>
    <dgm:cxn modelId="{9841F98F-DBD3-48B0-BF45-6BF2597526DE}" type="presParOf" srcId="{01FED3FA-EEBC-4D7A-8A44-374FF87375A6}" destId="{B6EA6C44-B8BD-43B4-86F9-CD3E55A9D3D0}" srcOrd="2" destOrd="0" presId="urn:microsoft.com/office/officeart/2005/8/layout/vList2"/>
    <dgm:cxn modelId="{27AE7B6B-FABA-4E5F-914D-7BE676BD99F5}" type="presParOf" srcId="{01FED3FA-EEBC-4D7A-8A44-374FF87375A6}" destId="{9818C925-B76F-49E5-A4EC-66F6F6302CDD}" srcOrd="3" destOrd="0" presId="urn:microsoft.com/office/officeart/2005/8/layout/vList2"/>
    <dgm:cxn modelId="{BF134844-4C80-4833-A9C6-07764798CF1E}" type="presParOf" srcId="{01FED3FA-EEBC-4D7A-8A44-374FF87375A6}" destId="{F8449384-BDA8-4478-9378-7F0B14837193}" srcOrd="4" destOrd="0" presId="urn:microsoft.com/office/officeart/2005/8/layout/vList2"/>
    <dgm:cxn modelId="{C257AE4C-D36E-406E-8EAF-FB793901B9DC}" type="presParOf" srcId="{01FED3FA-EEBC-4D7A-8A44-374FF87375A6}" destId="{15ACD892-B116-423F-8BCC-1E2ABE164BB2}" srcOrd="5" destOrd="0" presId="urn:microsoft.com/office/officeart/2005/8/layout/vList2"/>
    <dgm:cxn modelId="{381FFB97-E834-459F-B0CF-8409DFE9C3DA}" type="presParOf" srcId="{01FED3FA-EEBC-4D7A-8A44-374FF87375A6}" destId="{8DBCA502-0D79-4284-8C0D-F10FF0E9989C}" srcOrd="6" destOrd="0" presId="urn:microsoft.com/office/officeart/2005/8/layout/vList2"/>
    <dgm:cxn modelId="{8BAA93C2-E3DC-4DDF-821A-11A563C94F17}" type="presParOf" srcId="{01FED3FA-EEBC-4D7A-8A44-374FF87375A6}" destId="{45EA5673-FEA3-47CD-8353-AE2C0AB76B5F}" srcOrd="7" destOrd="0" presId="urn:microsoft.com/office/officeart/2005/8/layout/vList2"/>
    <dgm:cxn modelId="{52AFD5F8-D0AC-442B-AD45-C7D05481914B}" type="presParOf" srcId="{01FED3FA-EEBC-4D7A-8A44-374FF87375A6}" destId="{390D67EC-594F-4AA6-B67C-F40B800247D2}"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E269C5-7EE1-4367-9A47-C854A4F184F1}">
      <dsp:nvSpPr>
        <dsp:cNvPr id="0" name=""/>
        <dsp:cNvSpPr/>
      </dsp:nvSpPr>
      <dsp:spPr>
        <a:xfrm>
          <a:off x="0" y="52626"/>
          <a:ext cx="10837862" cy="798524"/>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solidFill>
                <a:schemeClr val="bg1"/>
              </a:solidFill>
              <a:latin typeface="Times New Roman" panose="02020603050405020304" pitchFamily="18" charset="0"/>
              <a:cs typeface="Times New Roman" panose="02020603050405020304" pitchFamily="18" charset="0"/>
            </a:rPr>
            <a:t>Paycheck Protection Program – brief history</a:t>
          </a:r>
        </a:p>
      </dsp:txBody>
      <dsp:txXfrm>
        <a:off x="38981" y="91607"/>
        <a:ext cx="10759900" cy="720562"/>
      </dsp:txXfrm>
    </dsp:sp>
    <dsp:sp modelId="{B6EA6C44-B8BD-43B4-86F9-CD3E55A9D3D0}">
      <dsp:nvSpPr>
        <dsp:cNvPr id="0" name=""/>
        <dsp:cNvSpPr/>
      </dsp:nvSpPr>
      <dsp:spPr>
        <a:xfrm>
          <a:off x="0" y="903198"/>
          <a:ext cx="10837862" cy="798524"/>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solidFill>
                <a:schemeClr val="bg1"/>
              </a:solidFill>
              <a:latin typeface="Times New Roman" panose="02020603050405020304" pitchFamily="18" charset="0"/>
              <a:cs typeface="Times New Roman" panose="02020603050405020304" pitchFamily="18" charset="0"/>
            </a:rPr>
            <a:t>Overview - H.R. 7010 Paycheck Protection Program Flexibility Act </a:t>
          </a:r>
        </a:p>
      </dsp:txBody>
      <dsp:txXfrm>
        <a:off x="38981" y="942179"/>
        <a:ext cx="10759900" cy="720562"/>
      </dsp:txXfrm>
    </dsp:sp>
    <dsp:sp modelId="{F8449384-BDA8-4478-9378-7F0B14837193}">
      <dsp:nvSpPr>
        <dsp:cNvPr id="0" name=""/>
        <dsp:cNvSpPr/>
      </dsp:nvSpPr>
      <dsp:spPr>
        <a:xfrm>
          <a:off x="0" y="1776406"/>
          <a:ext cx="10837862" cy="798524"/>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solidFill>
                <a:schemeClr val="bg1"/>
              </a:solidFill>
              <a:latin typeface="Times New Roman" panose="02020603050405020304" pitchFamily="18" charset="0"/>
              <a:cs typeface="Times New Roman" panose="02020603050405020304" pitchFamily="18" charset="0"/>
            </a:rPr>
            <a:t>Changes to the PPP</a:t>
          </a:r>
        </a:p>
      </dsp:txBody>
      <dsp:txXfrm>
        <a:off x="38981" y="1815387"/>
        <a:ext cx="10759900" cy="720562"/>
      </dsp:txXfrm>
    </dsp:sp>
    <dsp:sp modelId="{8DBCA502-0D79-4284-8C0D-F10FF0E9989C}">
      <dsp:nvSpPr>
        <dsp:cNvPr id="0" name=""/>
        <dsp:cNvSpPr/>
      </dsp:nvSpPr>
      <dsp:spPr>
        <a:xfrm>
          <a:off x="0" y="2635411"/>
          <a:ext cx="10837862" cy="798524"/>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solidFill>
                <a:schemeClr val="bg1"/>
              </a:solidFill>
              <a:latin typeface="Times New Roman" panose="02020603050405020304" pitchFamily="18" charset="0"/>
              <a:cs typeface="Times New Roman" panose="02020603050405020304" pitchFamily="18" charset="0"/>
            </a:rPr>
            <a:t>What we still don’t know</a:t>
          </a:r>
        </a:p>
      </dsp:txBody>
      <dsp:txXfrm>
        <a:off x="38981" y="2674392"/>
        <a:ext cx="10759900" cy="720562"/>
      </dsp:txXfrm>
    </dsp:sp>
    <dsp:sp modelId="{390D67EC-594F-4AA6-B67C-F40B800247D2}">
      <dsp:nvSpPr>
        <dsp:cNvPr id="0" name=""/>
        <dsp:cNvSpPr/>
      </dsp:nvSpPr>
      <dsp:spPr>
        <a:xfrm>
          <a:off x="0" y="3494416"/>
          <a:ext cx="10837862" cy="798524"/>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solidFill>
                <a:schemeClr val="bg1"/>
              </a:solidFill>
              <a:latin typeface="Times New Roman" panose="02020603050405020304" pitchFamily="18" charset="0"/>
              <a:cs typeface="Times New Roman" panose="02020603050405020304" pitchFamily="18" charset="0"/>
            </a:rPr>
            <a:t>Q&amp;A</a:t>
          </a:r>
          <a:br>
            <a:rPr lang="en-US" sz="2100" kern="1200" dirty="0">
              <a:solidFill>
                <a:schemeClr val="tx1"/>
              </a:solidFill>
              <a:latin typeface="Times New Roman" panose="02020603050405020304" pitchFamily="18" charset="0"/>
              <a:cs typeface="Times New Roman" panose="02020603050405020304" pitchFamily="18" charset="0"/>
            </a:rPr>
          </a:br>
          <a:endParaRPr lang="en-US" sz="2100" kern="1200" dirty="0">
            <a:latin typeface="Times New Roman" panose="02020603050405020304" pitchFamily="18" charset="0"/>
            <a:cs typeface="Times New Roman" panose="02020603050405020304" pitchFamily="18" charset="0"/>
          </a:endParaRPr>
        </a:p>
      </dsp:txBody>
      <dsp:txXfrm>
        <a:off x="38981" y="3533397"/>
        <a:ext cx="10759900" cy="72056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300"/>
            </a:lvl1pPr>
          </a:lstStyle>
          <a:p>
            <a:endParaRPr lang="en-US"/>
          </a:p>
        </p:txBody>
      </p:sp>
      <p:sp>
        <p:nvSpPr>
          <p:cNvPr id="3" name="Date Placeholder 2"/>
          <p:cNvSpPr>
            <a:spLocks noGrp="1"/>
          </p:cNvSpPr>
          <p:nvPr>
            <p:ph type="dt" sz="quarter" idx="1"/>
          </p:nvPr>
        </p:nvSpPr>
        <p:spPr>
          <a:xfrm>
            <a:off x="3970938" y="1"/>
            <a:ext cx="3037840" cy="466434"/>
          </a:xfrm>
          <a:prstGeom prst="rect">
            <a:avLst/>
          </a:prstGeom>
        </p:spPr>
        <p:txBody>
          <a:bodyPr vert="horz" lIns="93172" tIns="46586" rIns="93172" bIns="46586" rtlCol="0"/>
          <a:lstStyle>
            <a:lvl1pPr algn="r">
              <a:defRPr sz="1300"/>
            </a:lvl1pPr>
          </a:lstStyle>
          <a:p>
            <a:fld id="{65700FC0-9E7A-4C53-8A3B-3C3C9A736C42}" type="datetimeFigureOut">
              <a:rPr lang="en-US" smtClean="0"/>
              <a:pPr/>
              <a:t>6/9/2020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2" tIns="46586" rIns="93172" bIns="46586" rtlCol="0" anchor="b"/>
          <a:lstStyle>
            <a:lvl1pPr algn="l">
              <a:defRPr sz="13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2" tIns="46586" rIns="93172" bIns="46586" rtlCol="0" anchor="b"/>
          <a:lstStyle>
            <a:lvl1pPr algn="r">
              <a:defRPr sz="1300"/>
            </a:lvl1pPr>
          </a:lstStyle>
          <a:p>
            <a:fld id="{CB48944F-81ED-4843-A3E6-D41A6908762D}" type="slidenum">
              <a:rPr lang="en-US" smtClean="0"/>
              <a:pPr/>
              <a:t>‹#›</a:t>
            </a:fld>
            <a:endParaRPr lang="en-US"/>
          </a:p>
        </p:txBody>
      </p:sp>
    </p:spTree>
    <p:extLst>
      <p:ext uri="{BB962C8B-B14F-4D97-AF65-F5344CB8AC3E}">
        <p14:creationId xmlns:p14="http://schemas.microsoft.com/office/powerpoint/2010/main" val="14507142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3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2" tIns="46586" rIns="93172" bIns="46586" rtlCol="0"/>
          <a:lstStyle>
            <a:lvl1pPr algn="r">
              <a:defRPr sz="1300"/>
            </a:lvl1pPr>
          </a:lstStyle>
          <a:p>
            <a:fld id="{8AF122B6-E47E-4A80-A9F3-23FD10D674FE}" type="datetimeFigureOut">
              <a:rPr lang="en-US" smtClean="0"/>
              <a:pPr/>
              <a:t>6/9/2020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2" tIns="46586" rIns="93172" bIns="46586"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2" tIns="46586" rIns="93172" bIns="46586" rtlCol="0" anchor="b"/>
          <a:lstStyle>
            <a:lvl1pPr algn="l">
              <a:defRPr sz="13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2" tIns="46586" rIns="93172" bIns="46586" rtlCol="0" anchor="b"/>
          <a:lstStyle>
            <a:lvl1pPr algn="r">
              <a:defRPr sz="1300"/>
            </a:lvl1pPr>
          </a:lstStyle>
          <a:p>
            <a:fld id="{3DF1C5CE-222C-4659-9A99-B99FC42AF6EC}" type="slidenum">
              <a:rPr lang="en-US" smtClean="0"/>
              <a:pPr/>
              <a:t>‹#›</a:t>
            </a:fld>
            <a:endParaRPr lang="en-US"/>
          </a:p>
        </p:txBody>
      </p:sp>
    </p:spTree>
    <p:extLst>
      <p:ext uri="{BB962C8B-B14F-4D97-AF65-F5344CB8AC3E}">
        <p14:creationId xmlns:p14="http://schemas.microsoft.com/office/powerpoint/2010/main" val="2212527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F1C5CE-222C-4659-9A99-B99FC42AF6EC}" type="slidenum">
              <a:rPr lang="en-US" smtClean="0"/>
              <a:pPr/>
              <a:t>1</a:t>
            </a:fld>
            <a:endParaRPr lang="en-US"/>
          </a:p>
        </p:txBody>
      </p:sp>
    </p:spTree>
    <p:extLst>
      <p:ext uri="{BB962C8B-B14F-4D97-AF65-F5344CB8AC3E}">
        <p14:creationId xmlns:p14="http://schemas.microsoft.com/office/powerpoint/2010/main" val="2757064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F1C5CE-222C-4659-9A99-B99FC42AF6EC}" type="slidenum">
              <a:rPr lang="en-US" smtClean="0"/>
              <a:pPr/>
              <a:t>2</a:t>
            </a:fld>
            <a:endParaRPr lang="en-US"/>
          </a:p>
        </p:txBody>
      </p:sp>
    </p:spTree>
    <p:extLst>
      <p:ext uri="{BB962C8B-B14F-4D97-AF65-F5344CB8AC3E}">
        <p14:creationId xmlns:p14="http://schemas.microsoft.com/office/powerpoint/2010/main" val="2554748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F1C5CE-222C-4659-9A99-B99FC42AF6EC}" type="slidenum">
              <a:rPr lang="en-US" smtClean="0"/>
              <a:pPr/>
              <a:t>3</a:t>
            </a:fld>
            <a:endParaRPr lang="en-US"/>
          </a:p>
        </p:txBody>
      </p:sp>
    </p:spTree>
    <p:extLst>
      <p:ext uri="{BB962C8B-B14F-4D97-AF65-F5344CB8AC3E}">
        <p14:creationId xmlns:p14="http://schemas.microsoft.com/office/powerpoint/2010/main" val="2574422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F1C5CE-222C-4659-9A99-B99FC42AF6EC}" type="slidenum">
              <a:rPr lang="en-US" smtClean="0"/>
              <a:pPr/>
              <a:t>4</a:t>
            </a:fld>
            <a:endParaRPr lang="en-US"/>
          </a:p>
        </p:txBody>
      </p:sp>
    </p:spTree>
    <p:extLst>
      <p:ext uri="{BB962C8B-B14F-4D97-AF65-F5344CB8AC3E}">
        <p14:creationId xmlns:p14="http://schemas.microsoft.com/office/powerpoint/2010/main" val="830818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F1C5CE-222C-4659-9A99-B99FC42AF6EC}" type="slidenum">
              <a:rPr lang="en-US" smtClean="0"/>
              <a:pPr/>
              <a:t>5</a:t>
            </a:fld>
            <a:endParaRPr lang="en-US"/>
          </a:p>
        </p:txBody>
      </p:sp>
    </p:spTree>
    <p:extLst>
      <p:ext uri="{BB962C8B-B14F-4D97-AF65-F5344CB8AC3E}">
        <p14:creationId xmlns:p14="http://schemas.microsoft.com/office/powerpoint/2010/main" val="899146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F1C5CE-222C-4659-9A99-B99FC42AF6EC}" type="slidenum">
              <a:rPr lang="en-US" smtClean="0"/>
              <a:pPr/>
              <a:t>6</a:t>
            </a:fld>
            <a:endParaRPr lang="en-US"/>
          </a:p>
        </p:txBody>
      </p:sp>
    </p:spTree>
    <p:extLst>
      <p:ext uri="{BB962C8B-B14F-4D97-AF65-F5344CB8AC3E}">
        <p14:creationId xmlns:p14="http://schemas.microsoft.com/office/powerpoint/2010/main" val="1729354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F1C5CE-222C-4659-9A99-B99FC42AF6EC}" type="slidenum">
              <a:rPr lang="en-US" smtClean="0"/>
              <a:pPr/>
              <a:t>7</a:t>
            </a:fld>
            <a:endParaRPr lang="en-US"/>
          </a:p>
        </p:txBody>
      </p:sp>
    </p:spTree>
    <p:extLst>
      <p:ext uri="{BB962C8B-B14F-4D97-AF65-F5344CB8AC3E}">
        <p14:creationId xmlns:p14="http://schemas.microsoft.com/office/powerpoint/2010/main" val="3112300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F1C5CE-222C-4659-9A99-B99FC42AF6EC}" type="slidenum">
              <a:rPr lang="en-US" smtClean="0"/>
              <a:pPr/>
              <a:t>8</a:t>
            </a:fld>
            <a:endParaRPr lang="en-US"/>
          </a:p>
        </p:txBody>
      </p:sp>
    </p:spTree>
    <p:extLst>
      <p:ext uri="{BB962C8B-B14F-4D97-AF65-F5344CB8AC3E}">
        <p14:creationId xmlns:p14="http://schemas.microsoft.com/office/powerpoint/2010/main" val="37499860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609601"/>
            <a:ext cx="10363200" cy="4267200"/>
          </a:xfrm>
        </p:spPr>
        <p:txBody>
          <a:bodyPr anchor="b">
            <a:noAutofit/>
          </a:bodyPr>
          <a:lstStyle>
            <a:lvl1pPr>
              <a:lnSpc>
                <a:spcPct val="100000"/>
              </a:lnSpc>
              <a:defRPr sz="6600"/>
            </a:lvl1pPr>
          </a:lstStyle>
          <a:p>
            <a:r>
              <a:rPr lang="en-US"/>
              <a:t>Click to edit Master title style</a:t>
            </a:r>
            <a:endParaRPr lang="en-US" dirty="0"/>
          </a:p>
        </p:txBody>
      </p:sp>
      <p:sp>
        <p:nvSpPr>
          <p:cNvPr id="3" name="Subtitle 2"/>
          <p:cNvSpPr>
            <a:spLocks noGrp="1"/>
          </p:cNvSpPr>
          <p:nvPr>
            <p:ph type="subTitle" idx="1"/>
          </p:nvPr>
        </p:nvSpPr>
        <p:spPr>
          <a:xfrm>
            <a:off x="1828800" y="4953000"/>
            <a:ext cx="8534400" cy="1219200"/>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9" name="Footer Placeholder 8"/>
          <p:cNvSpPr>
            <a:spLocks noGrp="1"/>
          </p:cNvSpPr>
          <p:nvPr>
            <p:ph type="ftr" sz="quarter" idx="12"/>
          </p:nvPr>
        </p:nvSpPr>
        <p:spPr/>
        <p:txBody>
          <a:bodyPr/>
          <a:lstStyle>
            <a:lvl1pPr>
              <a:defRPr>
                <a:solidFill>
                  <a:schemeClr val="tx1"/>
                </a:solidFill>
              </a:defRPr>
            </a:lvl1pPr>
          </a:lstStyle>
          <a:p>
            <a:r>
              <a:rPr lang="en-US" dirty="0"/>
              <a:t>Add a footer</a:t>
            </a:r>
          </a:p>
        </p:txBody>
      </p:sp>
      <p:sp>
        <p:nvSpPr>
          <p:cNvPr id="7" name="Date Placeholder 6"/>
          <p:cNvSpPr>
            <a:spLocks noGrp="1"/>
          </p:cNvSpPr>
          <p:nvPr>
            <p:ph type="dt" sz="half" idx="10"/>
          </p:nvPr>
        </p:nvSpPr>
        <p:spPr/>
        <p:txBody>
          <a:bodyPr/>
          <a:lstStyle>
            <a:lvl1pPr>
              <a:defRPr>
                <a:solidFill>
                  <a:schemeClr val="tx1"/>
                </a:solidFill>
              </a:defRPr>
            </a:lvl1pPr>
          </a:lstStyle>
          <a:p>
            <a:fld id="{349BF3EA-1A78-4F07-BDC0-C8A1BD461199}" type="datetimeFigureOut">
              <a:rPr lang="en-US" smtClean="0"/>
              <a:pPr/>
              <a:t>6/9/2020</a:t>
            </a:fld>
            <a:endParaRPr lang="en-US"/>
          </a:p>
        </p:txBody>
      </p:sp>
      <p:sp>
        <p:nvSpPr>
          <p:cNvPr id="8" name="Slide Number Placeholder 7"/>
          <p:cNvSpPr>
            <a:spLocks noGrp="1"/>
          </p:cNvSpPr>
          <p:nvPr>
            <p:ph type="sldNum" sz="quarter" idx="11"/>
          </p:nvPr>
        </p:nvSpPr>
        <p:spPr/>
        <p:txBody>
          <a:bodyPr/>
          <a:lstStyle>
            <a:lvl1pPr>
              <a:defRPr>
                <a:solidFill>
                  <a:schemeClr val="tx1"/>
                </a:solidFill>
              </a:defRPr>
            </a:lvl1pPr>
          </a:lstStyle>
          <a:p>
            <a:fld id="{401CF334-2D5C-4859-84A6-CA7E6E43FAEB}" type="slidenum">
              <a:rPr lang="en-US" smtClean="0"/>
              <a:pPr/>
              <a:t>‹#›</a:t>
            </a:fld>
            <a:endParaRPr lang="en-US"/>
          </a:p>
        </p:txBody>
      </p:sp>
      <p:pic>
        <p:nvPicPr>
          <p:cNvPr id="10" name="Picture 4">
            <a:extLst>
              <a:ext uri="{FF2B5EF4-FFF2-40B4-BE49-F238E27FC236}">
                <a16:creationId xmlns:a16="http://schemas.microsoft.com/office/drawing/2014/main" id="{12A14E54-55A9-4F20-9610-C179FAC9B747}"/>
              </a:ext>
            </a:extLst>
          </p:cNvPr>
          <p:cNvPicPr>
            <a:picLocks noChangeAspect="1" noChangeArrowheads="1"/>
          </p:cNvPicPr>
          <p:nvPr userDrawn="1"/>
        </p:nvPicPr>
        <p:blipFill>
          <a:blip r:embed="rId2" cstate="print"/>
          <a:srcRect/>
          <a:stretch>
            <a:fillRect/>
          </a:stretch>
        </p:blipFill>
        <p:spPr bwMode="auto">
          <a:xfrm>
            <a:off x="3628887" y="279400"/>
            <a:ext cx="4485258" cy="1763288"/>
          </a:xfrm>
          <a:prstGeom prst="rect">
            <a:avLst/>
          </a:prstGeom>
          <a:noFill/>
          <a:ln w="9525">
            <a:noFill/>
            <a:miter lim="800000"/>
            <a:headEnd/>
            <a:tailEnd/>
          </a:ln>
          <a:effectLst/>
        </p:spPr>
      </p:pic>
    </p:spTree>
    <p:extLst>
      <p:ext uri="{BB962C8B-B14F-4D97-AF65-F5344CB8AC3E}">
        <p14:creationId xmlns:p14="http://schemas.microsoft.com/office/powerpoint/2010/main" val="2794820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pPr/>
              <a:t>6/9/2020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pic>
        <p:nvPicPr>
          <p:cNvPr id="7" name="Picture 4">
            <a:extLst>
              <a:ext uri="{FF2B5EF4-FFF2-40B4-BE49-F238E27FC236}">
                <a16:creationId xmlns:a16="http://schemas.microsoft.com/office/drawing/2014/main" id="{BB608E5D-696D-460B-A7CB-39964BA2665F}"/>
              </a:ext>
            </a:extLst>
          </p:cNvPr>
          <p:cNvPicPr>
            <a:picLocks noChangeAspect="1" noChangeArrowheads="1"/>
          </p:cNvPicPr>
          <p:nvPr userDrawn="1"/>
        </p:nvPicPr>
        <p:blipFill>
          <a:blip r:embed="rId2" cstate="print"/>
          <a:srcRect/>
          <a:stretch>
            <a:fillRect/>
          </a:stretch>
        </p:blipFill>
        <p:spPr bwMode="auto">
          <a:xfrm>
            <a:off x="3638124" y="317137"/>
            <a:ext cx="4485258" cy="1763288"/>
          </a:xfrm>
          <a:prstGeom prst="rect">
            <a:avLst/>
          </a:prstGeom>
          <a:noFill/>
          <a:ln w="9525">
            <a:noFill/>
            <a:miter lim="800000"/>
            <a:headEnd/>
            <a:tailEnd/>
          </a:ln>
          <a:effectLst/>
        </p:spPr>
      </p:pic>
    </p:spTree>
    <p:extLst>
      <p:ext uri="{BB962C8B-B14F-4D97-AF65-F5344CB8AC3E}">
        <p14:creationId xmlns:p14="http://schemas.microsoft.com/office/powerpoint/2010/main" val="4172995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pPr/>
              <a:t>6/9/2020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711999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buFont typeface="Arial" pitchFamily="34" charset="0"/>
              <a:buChar char="•"/>
              <a:defRPr>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pPr/>
              <a:t>6/9/2020</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381064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Oval 8"/>
          <p:cNvSpPr/>
          <p:nvPr/>
        </p:nvSpPr>
        <p:spPr>
          <a:xfrm>
            <a:off x="5728971"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963084" y="1371601"/>
            <a:ext cx="103632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latin typeface="+mj-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963084" y="4068764"/>
            <a:ext cx="10363200" cy="1131887"/>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pPr/>
              <a:t>6/9/2020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415689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9" name="Content Placeholder 8"/>
          <p:cNvSpPr>
            <a:spLocks noGrp="1"/>
          </p:cNvSpPr>
          <p:nvPr>
            <p:ph sz="quarter" idx="13"/>
          </p:nvPr>
        </p:nvSpPr>
        <p:spPr>
          <a:xfrm>
            <a:off x="487680" y="1600200"/>
            <a:ext cx="5388864"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pPr/>
              <a:t>6/9/2020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2533336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Text Placeholder 2"/>
          <p:cNvSpPr>
            <a:spLocks noGrp="1"/>
          </p:cNvSpPr>
          <p:nvPr>
            <p:ph type="body" idx="1"/>
          </p:nvPr>
        </p:nvSpPr>
        <p:spPr>
          <a:xfrm>
            <a:off x="609600" y="1600200"/>
            <a:ext cx="5386917" cy="609600"/>
          </a:xfrm>
        </p:spPr>
        <p:txBody>
          <a:bodyPr anchor="b">
            <a:noAutofit/>
          </a:bodyPr>
          <a:lstStyle>
            <a:lvl1pPr marL="0" indent="0" algn="ctr">
              <a:buNone/>
              <a:defRPr sz="2400" b="0">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10"/>
          <p:cNvSpPr>
            <a:spLocks noGrp="1"/>
          </p:cNvSpPr>
          <p:nvPr>
            <p:ph sz="quarter" idx="13"/>
          </p:nvPr>
        </p:nvSpPr>
        <p:spPr>
          <a:xfrm>
            <a:off x="609600" y="2212848"/>
            <a:ext cx="5388864"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7601" y="1600200"/>
            <a:ext cx="5389033" cy="609600"/>
          </a:xfrm>
        </p:spPr>
        <p:txBody>
          <a:bodyPr anchor="b">
            <a:noAutofit/>
          </a:bodyPr>
          <a:lstStyle>
            <a:lvl1pPr marL="0" indent="0" algn="ctr">
              <a:buNone/>
              <a:defRPr sz="2400" b="0">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12"/>
          <p:cNvSpPr>
            <a:spLocks noGrp="1"/>
          </p:cNvSpPr>
          <p:nvPr>
            <p:ph sz="quarter" idx="14"/>
          </p:nvPr>
        </p:nvSpPr>
        <p:spPr>
          <a:xfrm>
            <a:off x="6230112" y="2212849"/>
            <a:ext cx="5388864"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349BF3EA-1A78-4F07-BDC0-C8A1BD461199}" type="datetimeFigureOut">
              <a:rPr lang="en-US" smtClean="0"/>
              <a:pPr/>
              <a:t>6/9/2020</a:t>
            </a:fld>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244593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9625"/>
            <a:ext cx="10972800" cy="1600200"/>
          </a:xfrm>
        </p:spPr>
        <p:txBody>
          <a:bodyPr/>
          <a:lstStyle>
            <a:lvl1pPr>
              <a:defRPr>
                <a:effectLst/>
              </a:defRPr>
            </a:lvl1p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349BF3EA-1A78-4F07-BDC0-C8A1BD461199}" type="datetimeFigureOut">
              <a:rPr lang="en-US" smtClean="0"/>
              <a:pPr/>
              <a:t>6/9/2020</a:t>
            </a:fld>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pPr/>
              <a:t>‹#›</a:t>
            </a:fld>
            <a:endParaRPr lang="en-US"/>
          </a:p>
        </p:txBody>
      </p:sp>
      <p:pic>
        <p:nvPicPr>
          <p:cNvPr id="6" name="Picture 4">
            <a:extLst>
              <a:ext uri="{FF2B5EF4-FFF2-40B4-BE49-F238E27FC236}">
                <a16:creationId xmlns:a16="http://schemas.microsoft.com/office/drawing/2014/main" id="{7AE989A5-EF4C-4A10-A4D5-E78D0BFA9E08}"/>
              </a:ext>
            </a:extLst>
          </p:cNvPr>
          <p:cNvPicPr>
            <a:picLocks noChangeAspect="1" noChangeArrowheads="1"/>
          </p:cNvPicPr>
          <p:nvPr userDrawn="1"/>
        </p:nvPicPr>
        <p:blipFill>
          <a:blip r:embed="rId2" cstate="print"/>
          <a:srcRect/>
          <a:stretch>
            <a:fillRect/>
          </a:stretch>
        </p:blipFill>
        <p:spPr bwMode="auto">
          <a:xfrm>
            <a:off x="3619651" y="265833"/>
            <a:ext cx="4485258" cy="1763288"/>
          </a:xfrm>
          <a:prstGeom prst="rect">
            <a:avLst/>
          </a:prstGeom>
          <a:noFill/>
          <a:ln w="9525">
            <a:noFill/>
            <a:miter lim="800000"/>
            <a:headEnd/>
            <a:tailEnd/>
          </a:ln>
          <a:effectLst/>
        </p:spPr>
      </p:pic>
    </p:spTree>
    <p:extLst>
      <p:ext uri="{BB962C8B-B14F-4D97-AF65-F5344CB8AC3E}">
        <p14:creationId xmlns:p14="http://schemas.microsoft.com/office/powerpoint/2010/main" val="3067989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349BF3EA-1A78-4F07-BDC0-C8A1BD461199}" type="datetimeFigureOut">
              <a:rPr lang="en-US" smtClean="0"/>
              <a:pPr/>
              <a:t>6/9/2020</a:t>
            </a:fld>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546002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76117" y="266700"/>
            <a:ext cx="4011084" cy="2095500"/>
          </a:xfrm>
        </p:spPr>
        <p:txBody>
          <a:bodyPr anchor="b"/>
          <a:lstStyle>
            <a:lvl1pPr algn="ctr">
              <a:lnSpc>
                <a:spcPct val="100000"/>
              </a:lnSpc>
              <a:defRPr sz="2800" b="0">
                <a:effectLst/>
              </a:defRPr>
            </a:lvl1pPr>
          </a:lstStyle>
          <a:p>
            <a:r>
              <a:rPr lang="en-US"/>
              <a:t>Click to edit Master title style</a:t>
            </a:r>
            <a:endParaRPr lang="en-US" dirty="0"/>
          </a:p>
        </p:txBody>
      </p:sp>
      <p:sp>
        <p:nvSpPr>
          <p:cNvPr id="3" name="Content Placeholder 2"/>
          <p:cNvSpPr>
            <a:spLocks noGrp="1"/>
          </p:cNvSpPr>
          <p:nvPr>
            <p:ph idx="1"/>
          </p:nvPr>
        </p:nvSpPr>
        <p:spPr>
          <a:xfrm>
            <a:off x="958850" y="273051"/>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876117" y="2438401"/>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pPr/>
              <a:t>6/9/2020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07785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9435" y="228600"/>
            <a:ext cx="7615765" cy="895350"/>
          </a:xfrm>
        </p:spPr>
        <p:txBody>
          <a:bodyPr anchor="b"/>
          <a:lstStyle>
            <a:lvl1pPr algn="ctr">
              <a:lnSpc>
                <a:spcPct val="100000"/>
              </a:lnSpc>
              <a:defRPr sz="2800" b="0">
                <a:effectLst/>
              </a:defRPr>
            </a:lvl1pPr>
          </a:lstStyle>
          <a:p>
            <a:r>
              <a:rPr lang="en-US"/>
              <a:t>Click to edit Master title style</a:t>
            </a:r>
            <a:endParaRPr lang="en-US" dirty="0"/>
          </a:p>
        </p:txBody>
      </p:sp>
      <p:sp>
        <p:nvSpPr>
          <p:cNvPr id="3" name="Picture Placeholder 2" descr="An empty placeholder to add an image. Click on the placeholder and select the image that you wish to add"/>
          <p:cNvSpPr>
            <a:spLocks noGrp="1"/>
          </p:cNvSpPr>
          <p:nvPr>
            <p:ph type="pic" idx="1"/>
          </p:nvPr>
        </p:nvSpPr>
        <p:spPr>
          <a:xfrm>
            <a:off x="2010835"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239435"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pPr/>
              <a:t>6/9/2020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a:p>
        </p:txBody>
      </p:sp>
      <p:pic>
        <p:nvPicPr>
          <p:cNvPr id="8" name="Picture 4">
            <a:extLst>
              <a:ext uri="{FF2B5EF4-FFF2-40B4-BE49-F238E27FC236}">
                <a16:creationId xmlns:a16="http://schemas.microsoft.com/office/drawing/2014/main" id="{C2B4D8DE-2814-40EB-B14A-AA57595D7D35}"/>
              </a:ext>
            </a:extLst>
          </p:cNvPr>
          <p:cNvPicPr>
            <a:picLocks noChangeAspect="1" noChangeArrowheads="1"/>
          </p:cNvPicPr>
          <p:nvPr userDrawn="1"/>
        </p:nvPicPr>
        <p:blipFill>
          <a:blip r:embed="rId2" cstate="print"/>
          <a:srcRect/>
          <a:stretch>
            <a:fillRect/>
          </a:stretch>
        </p:blipFill>
        <p:spPr bwMode="auto">
          <a:xfrm>
            <a:off x="3628888" y="312336"/>
            <a:ext cx="4485258" cy="1763288"/>
          </a:xfrm>
          <a:prstGeom prst="rect">
            <a:avLst/>
          </a:prstGeom>
          <a:noFill/>
          <a:ln w="9525">
            <a:noFill/>
            <a:miter lim="800000"/>
            <a:headEnd/>
            <a:tailEnd/>
          </a:ln>
          <a:effectLst/>
        </p:spPr>
      </p:pic>
    </p:spTree>
    <p:extLst>
      <p:ext uri="{BB962C8B-B14F-4D97-AF65-F5344CB8AC3E}">
        <p14:creationId xmlns:p14="http://schemas.microsoft.com/office/powerpoint/2010/main" val="3655479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2">
        <a:schemeClr val="bg2"/>
      </p:bgRef>
    </p:bg>
    <p:spTree>
      <p:nvGrpSpPr>
        <p:cNvPr id="1" name=""/>
        <p:cNvGrpSpPr/>
        <p:nvPr/>
      </p:nvGrpSpPr>
      <p:grpSpPr>
        <a:xfrm>
          <a:off x="0" y="0"/>
          <a:ext cx="0" cy="0"/>
          <a:chOff x="0" y="0"/>
          <a:chExt cx="0" cy="0"/>
        </a:xfrm>
      </p:grpSpPr>
      <p:sp>
        <p:nvSpPr>
          <p:cNvPr id="7" name="Oval 6"/>
          <p:cNvSpPr/>
          <p:nvPr/>
        </p:nvSpPr>
        <p:spPr>
          <a:xfrm>
            <a:off x="11277014"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tx1">
                  <a:lumMod val="65000"/>
                  <a:lumOff val="35000"/>
                </a:schemeClr>
              </a:solidFill>
              <a:latin typeface="+mn-lt"/>
              <a:ea typeface="+mn-ea"/>
              <a:cs typeface="+mn-cs"/>
            </a:endParaRPr>
          </a:p>
        </p:txBody>
      </p:sp>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lumMod val="65000"/>
                  <a:lumOff val="35000"/>
                </a:schemeClr>
              </a:solidFill>
            </a:endParaRPr>
          </a:p>
        </p:txBody>
      </p:sp>
      <p:sp>
        <p:nvSpPr>
          <p:cNvPr id="2" name="Title Placeholder 1"/>
          <p:cNvSpPr>
            <a:spLocks noGrp="1"/>
          </p:cNvSpPr>
          <p:nvPr>
            <p:ph type="title"/>
          </p:nvPr>
        </p:nvSpPr>
        <p:spPr>
          <a:xfrm>
            <a:off x="609600" y="0"/>
            <a:ext cx="109728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878887" y="6356351"/>
            <a:ext cx="3797300" cy="365125"/>
          </a:xfrm>
          <a:prstGeom prst="rect">
            <a:avLst/>
          </a:prstGeom>
        </p:spPr>
        <p:txBody>
          <a:bodyPr vert="horz" lIns="45720" tIns="45720" rIns="91440" bIns="45720" rtlCol="0" anchor="ctr"/>
          <a:lstStyle>
            <a:lvl1pPr algn="l">
              <a:defRPr sz="1200">
                <a:solidFill>
                  <a:schemeClr val="tx1"/>
                </a:solidFill>
                <a:latin typeface="Century Gothic" pitchFamily="34" charset="0"/>
              </a:defRPr>
            </a:lvl1pPr>
          </a:lstStyle>
          <a:p>
            <a:r>
              <a:rPr lang="en-US" dirty="0"/>
              <a:t>Add a footer</a:t>
            </a:r>
          </a:p>
        </p:txBody>
      </p:sp>
      <p:sp>
        <p:nvSpPr>
          <p:cNvPr id="4" name="Date Placeholder 3"/>
          <p:cNvSpPr>
            <a:spLocks noGrp="1"/>
          </p:cNvSpPr>
          <p:nvPr>
            <p:ph type="dt" sz="half" idx="2"/>
          </p:nvPr>
        </p:nvSpPr>
        <p:spPr>
          <a:xfrm>
            <a:off x="8484463" y="6356351"/>
            <a:ext cx="2781300" cy="365125"/>
          </a:xfrm>
          <a:prstGeom prst="rect">
            <a:avLst/>
          </a:prstGeom>
        </p:spPr>
        <p:txBody>
          <a:bodyPr vert="horz" lIns="91440" tIns="45720" rIns="45720" bIns="45720" rtlCol="0" anchor="ctr"/>
          <a:lstStyle>
            <a:lvl1pPr algn="r">
              <a:defRPr sz="1200">
                <a:solidFill>
                  <a:schemeClr val="tx1"/>
                </a:solidFill>
                <a:latin typeface="Century Gothic" pitchFamily="34" charset="0"/>
              </a:defRPr>
            </a:lvl1pPr>
          </a:lstStyle>
          <a:p>
            <a:fld id="{349BF3EA-1A78-4F07-BDC0-C8A1BD461199}" type="datetimeFigureOut">
              <a:rPr lang="en-US" smtClean="0"/>
              <a:pPr/>
              <a:t>6/9/2020</a:t>
            </a:fld>
            <a:endParaRPr lang="en-US" dirty="0"/>
          </a:p>
        </p:txBody>
      </p:sp>
      <p:sp>
        <p:nvSpPr>
          <p:cNvPr id="6" name="Slide Number Placeholder 5"/>
          <p:cNvSpPr>
            <a:spLocks noGrp="1"/>
          </p:cNvSpPr>
          <p:nvPr>
            <p:ph type="sldNum" sz="quarter" idx="4"/>
          </p:nvPr>
        </p:nvSpPr>
        <p:spPr>
          <a:xfrm>
            <a:off x="11391038" y="6356351"/>
            <a:ext cx="749300" cy="365125"/>
          </a:xfrm>
          <a:prstGeom prst="rect">
            <a:avLst/>
          </a:prstGeom>
        </p:spPr>
        <p:txBody>
          <a:bodyPr vert="horz" lIns="27432" tIns="45720" rIns="45720" bIns="45720" rtlCol="0" anchor="ctr"/>
          <a:lstStyle>
            <a:lvl1pPr algn="l">
              <a:defRPr sz="1200">
                <a:solidFill>
                  <a:schemeClr val="tx1"/>
                </a:solidFill>
                <a:latin typeface="Century Gothic" pitchFamily="34" charset="0"/>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30122519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lnSpc>
          <a:spcPts val="4800"/>
        </a:lnSpc>
        <a:spcBef>
          <a:spcPct val="0"/>
        </a:spcBef>
        <a:buNone/>
        <a:defRPr sz="4800" kern="1200">
          <a:solidFill>
            <a:schemeClr val="tx2"/>
          </a:solidFill>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hyperlink" Target="http://www.brinkersimpsoncares.com/"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hyperlink" Target="mailto:cares@brinkersimpson.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4738" y="641838"/>
            <a:ext cx="10363200" cy="4608946"/>
          </a:xfrm>
        </p:spPr>
        <p:txBody>
          <a:bodyPr/>
          <a:lstStyle/>
          <a:p>
            <a:pPr marL="285750" indent="-285750">
              <a:buFont typeface="Arial" panose="020B0604020202020204" pitchFamily="34" charset="0"/>
              <a:buChar char="•"/>
            </a:pP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5000" dirty="0">
                <a:solidFill>
                  <a:schemeClr val="tx1"/>
                </a:solidFill>
                <a:latin typeface="Times New Roman" panose="02020603050405020304" pitchFamily="18" charset="0"/>
                <a:cs typeface="Times New Roman" panose="02020603050405020304" pitchFamily="18" charset="0"/>
              </a:rPr>
              <a:t>COVID-19 Relief</a:t>
            </a:r>
            <a:br>
              <a:rPr lang="en-US" sz="5000" dirty="0">
                <a:solidFill>
                  <a:schemeClr val="tx1"/>
                </a:solidFill>
                <a:latin typeface="Times New Roman" panose="02020603050405020304" pitchFamily="18" charset="0"/>
                <a:cs typeface="Times New Roman" panose="02020603050405020304" pitchFamily="18" charset="0"/>
              </a:rPr>
            </a:br>
            <a:r>
              <a:rPr lang="en-US" sz="5000" dirty="0">
                <a:solidFill>
                  <a:schemeClr val="tx1"/>
                </a:solidFill>
                <a:latin typeface="Times New Roman" panose="02020603050405020304" pitchFamily="18" charset="0"/>
                <a:cs typeface="Times New Roman" panose="02020603050405020304" pitchFamily="18" charset="0"/>
              </a:rPr>
              <a:t> H.R. 7010 Paycheck Protection Program Flexibility Act</a:t>
            </a:r>
            <a:br>
              <a:rPr lang="en-US" sz="2000" dirty="0">
                <a:solidFill>
                  <a:schemeClr val="tx1"/>
                </a:solidFill>
                <a:latin typeface="Times New Roman" panose="02020603050405020304" pitchFamily="18" charset="0"/>
                <a:cs typeface="Times New Roman" panose="02020603050405020304" pitchFamily="18" charset="0"/>
              </a:rPr>
            </a:br>
            <a:br>
              <a:rPr lang="en-US" sz="1800" dirty="0">
                <a:solidFill>
                  <a:schemeClr val="tx1"/>
                </a:solidFill>
                <a:latin typeface="Times New Roman" panose="02020603050405020304" pitchFamily="18" charset="0"/>
                <a:cs typeface="Times New Roman" panose="02020603050405020304" pitchFamily="18" charset="0"/>
              </a:rPr>
            </a:br>
            <a:br>
              <a:rPr lang="en-US" sz="1200" dirty="0">
                <a:latin typeface="Times New Roman" panose="02020603050405020304" pitchFamily="18" charset="0"/>
                <a:cs typeface="Times New Roman" panose="02020603050405020304" pitchFamily="18" charset="0"/>
              </a:rPr>
            </a:br>
            <a:endParaRPr lang="en-US" sz="1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type="subTitle" idx="1"/>
          </p:nvPr>
        </p:nvSpPr>
        <p:spPr/>
        <p:txBody>
          <a:bodyPr>
            <a:normAutofit/>
          </a:bodyPr>
          <a:lstStyle/>
          <a:p>
            <a:r>
              <a:rPr lang="en-US" dirty="0"/>
              <a:t>Presented by:</a:t>
            </a:r>
          </a:p>
          <a:p>
            <a:r>
              <a:rPr lang="en-US" dirty="0"/>
              <a:t>Brinker Simpson &amp; Company, LLC</a:t>
            </a:r>
          </a:p>
        </p:txBody>
      </p:sp>
    </p:spTree>
    <p:extLst>
      <p:ext uri="{BB962C8B-B14F-4D97-AF65-F5344CB8AC3E}">
        <p14:creationId xmlns:p14="http://schemas.microsoft.com/office/powerpoint/2010/main" val="3096315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701" y="630314"/>
            <a:ext cx="10972800" cy="1600200"/>
          </a:xfrm>
        </p:spPr>
        <p:txBody>
          <a:bodyPr/>
          <a:lstStyle/>
          <a:p>
            <a:r>
              <a:rPr lang="en-US" sz="7800" dirty="0">
                <a:latin typeface="Times New Roman" panose="02020603050405020304" pitchFamily="18" charset="0"/>
                <a:cs typeface="Times New Roman" panose="02020603050405020304" pitchFamily="18" charset="0"/>
              </a:rPr>
              <a:t>DISCLAIMER</a:t>
            </a:r>
          </a:p>
        </p:txBody>
      </p:sp>
      <p:sp>
        <p:nvSpPr>
          <p:cNvPr id="3" name="Content Placeholder 2"/>
          <p:cNvSpPr>
            <a:spLocks noGrp="1"/>
          </p:cNvSpPr>
          <p:nvPr>
            <p:ph idx="1"/>
          </p:nvPr>
        </p:nvSpPr>
        <p:spPr>
          <a:xfrm>
            <a:off x="790112" y="2450237"/>
            <a:ext cx="10798205" cy="4066544"/>
          </a:xfrm>
        </p:spPr>
        <p:txBody>
          <a:bodyPr>
            <a:normAutofit fontScale="92500" lnSpcReduction="20000"/>
          </a:bodyPr>
          <a:lstStyle/>
          <a:p>
            <a:pPr marL="0" indent="0">
              <a:buNone/>
            </a:pPr>
            <a:r>
              <a:rPr lang="en-US" dirty="0"/>
              <a:t>This analysis is not tax or legal advice and is not intended or written to be used, and cannot be used, for purposes of avoiding tax penalties that may be imposed on any taxpayer. </a:t>
            </a:r>
          </a:p>
          <a:p>
            <a:pPr marL="0" indent="0">
              <a:buNone/>
            </a:pPr>
            <a:endParaRPr lang="en-US" dirty="0"/>
          </a:p>
          <a:p>
            <a:pPr marL="0" indent="0">
              <a:buNone/>
            </a:pPr>
            <a:r>
              <a:rPr lang="en-US" dirty="0"/>
              <a:t>The information contained herein is general in nature and based on authorities that are subject to change. Brinker Simpson &amp; Company, LLC guarantees neither the accuracy nor completeness of any information and is not responsible for any errors or omissions, or for results obtained by others as a result of reliance upon such information. Brinker Simpson &amp; Company, LLC assumes no obligation to inform the reader of any changes in tax laws or other factors that could affect information contained herein. This publication does not, and is not intended to, provide legal, tax or accounting advice, and readers should consult their tax advisors concerning the application of tax laws to their particular situations.</a:t>
            </a:r>
          </a:p>
          <a:p>
            <a:endParaRPr lang="en-US" dirty="0"/>
          </a:p>
        </p:txBody>
      </p:sp>
    </p:spTree>
    <p:extLst>
      <p:ext uri="{BB962C8B-B14F-4D97-AF65-F5344CB8AC3E}">
        <p14:creationId xmlns:p14="http://schemas.microsoft.com/office/powerpoint/2010/main" val="1794587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938" y="246621"/>
            <a:ext cx="11150600" cy="920336"/>
          </a:xfrm>
          <a:prstGeom prst="rect">
            <a:avLst/>
          </a:prstGeom>
        </p:spPr>
        <p:txBody>
          <a:bodyPr vert="horz" lIns="91440" tIns="45720" rIns="91440" bIns="45720" rtlCol="0" anchor="b">
            <a:normAutofit/>
          </a:bodyPr>
          <a:lstStyle/>
          <a:p>
            <a:r>
              <a:rPr lang="en-US" sz="5000" dirty="0">
                <a:latin typeface="Times New Roman" panose="02020603050405020304" pitchFamily="18" charset="0"/>
                <a:cs typeface="Times New Roman" panose="02020603050405020304" pitchFamily="18" charset="0"/>
              </a:rPr>
              <a:t>AGENDA</a:t>
            </a:r>
          </a:p>
        </p:txBody>
      </p:sp>
      <p:graphicFrame>
        <p:nvGraphicFramePr>
          <p:cNvPr id="47" name="TextBox 3">
            <a:extLst>
              <a:ext uri="{FF2B5EF4-FFF2-40B4-BE49-F238E27FC236}">
                <a16:creationId xmlns:a16="http://schemas.microsoft.com/office/drawing/2014/main" id="{34F674CB-F11F-46ED-A0B4-DD4D579F9BE1}"/>
              </a:ext>
            </a:extLst>
          </p:cNvPr>
          <p:cNvGraphicFramePr/>
          <p:nvPr>
            <p:extLst>
              <p:ext uri="{D42A27DB-BD31-4B8C-83A1-F6EECF244321}">
                <p14:modId xmlns:p14="http://schemas.microsoft.com/office/powerpoint/2010/main" val="2294730274"/>
              </p:ext>
            </p:extLst>
          </p:nvPr>
        </p:nvGraphicFramePr>
        <p:xfrm>
          <a:off x="515938" y="1646125"/>
          <a:ext cx="10837862"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20389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6E67486-4B92-4494-B3A0-30D3613E530F}"/>
              </a:ext>
            </a:extLst>
          </p:cNvPr>
          <p:cNvSpPr>
            <a:spLocks noGrp="1"/>
          </p:cNvSpPr>
          <p:nvPr>
            <p:ph type="subTitle" idx="1"/>
          </p:nvPr>
        </p:nvSpPr>
        <p:spPr>
          <a:xfrm>
            <a:off x="527538" y="1951892"/>
            <a:ext cx="11078307" cy="4615962"/>
          </a:xfrm>
        </p:spPr>
        <p:txBody>
          <a:bodyPr>
            <a:normAutofit fontScale="55000" lnSpcReduction="20000"/>
          </a:bodyPr>
          <a:lstStyle/>
          <a:p>
            <a:pPr fontAlgn="base">
              <a:lnSpc>
                <a:spcPct val="90000"/>
              </a:lnSpc>
            </a:pPr>
            <a:r>
              <a:rPr lang="en-US" sz="3000" u="sng" dirty="0">
                <a:latin typeface="Times New Roman" panose="02020603050405020304" pitchFamily="18" charset="0"/>
                <a:cs typeface="Times New Roman" panose="02020603050405020304" pitchFamily="18" charset="0"/>
              </a:rPr>
              <a:t>History of the PPP – How Did We Get Here?</a:t>
            </a:r>
          </a:p>
          <a:p>
            <a:pPr algn="l" fontAlgn="base">
              <a:lnSpc>
                <a:spcPct val="90000"/>
              </a:lnSpc>
            </a:pPr>
            <a:endParaRPr lang="en-US"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On March 27</a:t>
            </a:r>
            <a:r>
              <a:rPr lang="en-US" baseline="30000" dirty="0">
                <a:latin typeface="Times New Roman" panose="02020603050405020304" pitchFamily="18" charset="0"/>
                <a:cs typeface="Times New Roman" panose="02020603050405020304" pitchFamily="18" charset="0"/>
              </a:rPr>
              <a:t>th</a:t>
            </a:r>
            <a:r>
              <a:rPr lang="en-US" dirty="0">
                <a:latin typeface="Times New Roman" panose="02020603050405020304" pitchFamily="18" charset="0"/>
                <a:cs typeface="Times New Roman" panose="02020603050405020304" pitchFamily="18" charset="0"/>
              </a:rPr>
              <a:t>, President Trump passed the Coronavirus Aid, Relief, and Economic Security CARES Act (CARES Act) which included the Paycheck Protection Program – establishing a $600 billion loan program to help businesses pay employees and necessary overhead like rent and utilities.  The most attractive component was that it was designed to offer forgiveness if businesses maintained their payroll head count and salary levels.</a:t>
            </a:r>
          </a:p>
          <a:p>
            <a:pPr marL="285750" indent="-285750" algn="l" fontAlgn="base">
              <a:lnSpc>
                <a:spcPct val="90000"/>
              </a:lnSpc>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4/3/20 – Lenders begin taking applications – chaos ensues.  SBA systems led to lender frustrations and borrower concern.  </a:t>
            </a:r>
          </a:p>
          <a:p>
            <a:pPr marL="285750" indent="-285750" algn="l" fontAlgn="base">
              <a:lnSpc>
                <a:spcPct val="90000"/>
              </a:lnSpc>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Program considered businesses that met other requirements eligible if they certified the loan was necessary due to the economic uncertainty.  As a result of nationwide government shut down orders, this could include virtually all businesses as you could be directly impacted or indirectly if vendors or customers were impacted.  </a:t>
            </a:r>
          </a:p>
          <a:p>
            <a:pPr marL="285750" indent="-285750" algn="l" fontAlgn="base">
              <a:lnSpc>
                <a:spcPct val="90000"/>
              </a:lnSpc>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As a result of public backlash in the press related to large corporations receiving the loan, Treasury Secretary Mnuchin promised to provide a public list of all companies receiving loans, to audit loans over $2 million and Congress people shamed many eligible businesses into returning the money they likely needed and were eligible for.</a:t>
            </a:r>
          </a:p>
          <a:p>
            <a:pPr marL="285750" indent="-285750" algn="l" fontAlgn="base">
              <a:lnSpc>
                <a:spcPct val="90000"/>
              </a:lnSpc>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SBA/ Treasury issued 15 Interim Final Rules and 48 FAQs that significantly changed the rules of the program on a near constant basis.</a:t>
            </a:r>
          </a:p>
          <a:p>
            <a:pPr marL="285750" indent="-285750" algn="l" fontAlgn="base">
              <a:lnSpc>
                <a:spcPct val="90000"/>
              </a:lnSpc>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 requirement to spend 75% on payroll costs to receive full forgiveness was added as a legislative change that was not included in the text of the CARES Act – this made forgiveness much more difficult and confusing.  Borrowers who remained fully shut down many weeks into their period,  considered returning the money.</a:t>
            </a:r>
          </a:p>
          <a:p>
            <a:pPr marL="285750" indent="-285750" algn="l" fontAlgn="base">
              <a:lnSpc>
                <a:spcPct val="90000"/>
              </a:lnSpc>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0" indent="-342900" algn="l" fontAlgn="base">
              <a:lnSpc>
                <a:spcPct val="9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Forgiveness application was released almost a month late per the CARES Act requirements!</a:t>
            </a:r>
          </a:p>
          <a:p>
            <a:pPr marL="342900" indent="-342900" algn="l" fontAlgn="base">
              <a:lnSpc>
                <a:spcPct val="90000"/>
              </a:lnSpc>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0" indent="-342900" algn="l" fontAlgn="base">
              <a:lnSpc>
                <a:spcPct val="9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H.R.7010 - Paycheck Protection Program Flexibility Act of 2020 passed the Senate and was sent to the President for signature June 3, 2020.  The bill was designed to address the most major areas of concern voiced by borrowers, lenders, and other stakeholders of the business community </a:t>
            </a:r>
          </a:p>
          <a:p>
            <a:pPr marL="285750" indent="-285750" algn="l" fontAlgn="base">
              <a:lnSpc>
                <a:spcPct val="90000"/>
              </a:lnSpc>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algn="l"/>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9417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1430295-E5E4-4B71-BB8F-BD186D16ADA7}"/>
              </a:ext>
            </a:extLst>
          </p:cNvPr>
          <p:cNvSpPr>
            <a:spLocks noGrp="1"/>
          </p:cNvSpPr>
          <p:nvPr>
            <p:ph type="body" sz="half" idx="2"/>
          </p:nvPr>
        </p:nvSpPr>
        <p:spPr>
          <a:xfrm>
            <a:off x="1025236" y="1968759"/>
            <a:ext cx="10009110" cy="4374891"/>
          </a:xfrm>
        </p:spPr>
        <p:txBody>
          <a:bodyPr>
            <a:normAutofit fontScale="85000" lnSpcReduction="20000"/>
          </a:bodyPr>
          <a:lstStyle/>
          <a:p>
            <a:r>
              <a:rPr lang="en-US" sz="2500" b="1" dirty="0">
                <a:solidFill>
                  <a:schemeClr val="tx1">
                    <a:lumMod val="95000"/>
                    <a:lumOff val="5000"/>
                  </a:schemeClr>
                </a:solidFill>
                <a:latin typeface="Times New Roman" panose="02020603050405020304" pitchFamily="18" charset="0"/>
                <a:cs typeface="Times New Roman" panose="02020603050405020304" pitchFamily="18" charset="0"/>
              </a:rPr>
              <a:t>Overview - Paycheck Protection Program</a:t>
            </a:r>
          </a:p>
          <a:p>
            <a:pPr algn="l"/>
            <a:endParaRPr lang="en-US" b="1" dirty="0">
              <a:solidFill>
                <a:schemeClr val="tx1">
                  <a:lumMod val="95000"/>
                  <a:lumOff val="5000"/>
                </a:schemeClr>
              </a:solidFill>
              <a:latin typeface="Times New Roman" panose="02020603050405020304" pitchFamily="18" charset="0"/>
              <a:cs typeface="Times New Roman" panose="02020603050405020304" pitchFamily="18" charset="0"/>
            </a:endParaRPr>
          </a:p>
          <a:p>
            <a:pPr marL="685800" indent="-685800" algn="l">
              <a:buFont typeface="Wingdings" panose="05000000000000000000" pitchFamily="2" charset="2"/>
              <a:buChar char="Ø"/>
            </a:pPr>
            <a:r>
              <a:rPr lang="en-US" sz="1900" b="1" dirty="0">
                <a:solidFill>
                  <a:schemeClr val="tx1">
                    <a:lumMod val="95000"/>
                    <a:lumOff val="5000"/>
                  </a:schemeClr>
                </a:solidFill>
                <a:latin typeface="Times New Roman" panose="02020603050405020304" pitchFamily="18" charset="0"/>
                <a:cs typeface="Times New Roman" panose="02020603050405020304" pitchFamily="18" charset="0"/>
              </a:rPr>
              <a:t>Loan amount = 2.5 X average monthly payroll costs </a:t>
            </a:r>
          </a:p>
          <a:p>
            <a:pPr algn="l"/>
            <a:endParaRPr lang="en-US" sz="1900" b="1" dirty="0">
              <a:solidFill>
                <a:schemeClr val="tx1">
                  <a:lumMod val="95000"/>
                  <a:lumOff val="5000"/>
                </a:schemeClr>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sz="1900" b="1" dirty="0">
                <a:solidFill>
                  <a:schemeClr val="tx1">
                    <a:lumMod val="95000"/>
                    <a:lumOff val="5000"/>
                  </a:schemeClr>
                </a:solidFill>
                <a:latin typeface="Times New Roman" panose="02020603050405020304" pitchFamily="18" charset="0"/>
                <a:cs typeface="Times New Roman" panose="02020603050405020304" pitchFamily="18" charset="0"/>
              </a:rPr>
              <a:t>Salaries, wages, bonuses/ hazard pay, employer portion of retirement benefits and health insurance (but not for owner’s), net self employment income, and others</a:t>
            </a:r>
          </a:p>
          <a:p>
            <a:pPr marL="742950" lvl="1" indent="-285750">
              <a:buFont typeface="Wingdings" panose="05000000000000000000" pitchFamily="2" charset="2"/>
              <a:buChar char="Ø"/>
            </a:pPr>
            <a:endParaRPr lang="en-US" sz="1900" b="1" dirty="0">
              <a:solidFill>
                <a:schemeClr val="tx1">
                  <a:lumMod val="95000"/>
                  <a:lumOff val="5000"/>
                </a:schemeClr>
              </a:solidFill>
              <a:latin typeface="Times New Roman" panose="02020603050405020304" pitchFamily="18" charset="0"/>
              <a:cs typeface="Times New Roman" panose="02020603050405020304" pitchFamily="18" charset="0"/>
            </a:endParaRPr>
          </a:p>
          <a:p>
            <a:pPr marL="685800" indent="-685800" algn="l">
              <a:buFont typeface="Wingdings" panose="05000000000000000000" pitchFamily="2" charset="2"/>
              <a:buChar char="Ø"/>
            </a:pPr>
            <a:r>
              <a:rPr lang="en-US" sz="1900" b="1" dirty="0">
                <a:solidFill>
                  <a:schemeClr val="tx1">
                    <a:lumMod val="95000"/>
                    <a:lumOff val="5000"/>
                  </a:schemeClr>
                </a:solidFill>
                <a:latin typeface="Times New Roman" panose="02020603050405020304" pitchFamily="18" charset="0"/>
                <a:cs typeface="Times New Roman" panose="02020603050405020304" pitchFamily="18" charset="0"/>
              </a:rPr>
              <a:t>Funds spent over 24  weeks following disbursement</a:t>
            </a:r>
          </a:p>
          <a:p>
            <a:pPr marL="285750" indent="-285750" algn="l">
              <a:buFont typeface="Wingdings" panose="05000000000000000000" pitchFamily="2" charset="2"/>
              <a:buChar char="Ø"/>
            </a:pPr>
            <a:endParaRPr lang="en-US" sz="1900" b="1" dirty="0">
              <a:solidFill>
                <a:schemeClr val="tx1">
                  <a:lumMod val="95000"/>
                  <a:lumOff val="5000"/>
                </a:schemeClr>
              </a:solidFill>
              <a:latin typeface="Times New Roman" panose="02020603050405020304" pitchFamily="18" charset="0"/>
              <a:cs typeface="Times New Roman" panose="02020603050405020304" pitchFamily="18" charset="0"/>
            </a:endParaRPr>
          </a:p>
          <a:p>
            <a:pPr marL="685800" indent="-685800" algn="l">
              <a:buFont typeface="Wingdings" panose="05000000000000000000" pitchFamily="2" charset="2"/>
              <a:buChar char="Ø"/>
            </a:pPr>
            <a:r>
              <a:rPr lang="en-US" sz="1900" b="1" dirty="0">
                <a:solidFill>
                  <a:schemeClr val="tx1">
                    <a:lumMod val="95000"/>
                    <a:lumOff val="5000"/>
                  </a:schemeClr>
                </a:solidFill>
                <a:latin typeface="Times New Roman" panose="02020603050405020304" pitchFamily="18" charset="0"/>
                <a:cs typeface="Times New Roman" panose="02020603050405020304" pitchFamily="18" charset="0"/>
              </a:rPr>
              <a:t>Forgiveness available if certain criteria are met within the eligible timeframe:</a:t>
            </a:r>
          </a:p>
          <a:p>
            <a:pPr algn="l"/>
            <a:endParaRPr lang="en-US" sz="1900" b="1" dirty="0">
              <a:solidFill>
                <a:schemeClr val="tx1">
                  <a:lumMod val="95000"/>
                  <a:lumOff val="5000"/>
                </a:schemeClr>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sz="1900" b="1" dirty="0">
                <a:solidFill>
                  <a:schemeClr val="tx1">
                    <a:lumMod val="95000"/>
                    <a:lumOff val="5000"/>
                  </a:schemeClr>
                </a:solidFill>
                <a:latin typeface="Times New Roman" panose="02020603050405020304" pitchFamily="18" charset="0"/>
                <a:cs typeface="Times New Roman" panose="02020603050405020304" pitchFamily="18" charset="0"/>
              </a:rPr>
              <a:t>60% of funds used for payroll costs</a:t>
            </a:r>
          </a:p>
          <a:p>
            <a:pPr marL="742950" lvl="1" indent="-285750">
              <a:buFont typeface="Arial" panose="020B0604020202020204" pitchFamily="34" charset="0"/>
              <a:buChar char="•"/>
            </a:pPr>
            <a:r>
              <a:rPr lang="en-US" sz="1900" b="1" dirty="0">
                <a:solidFill>
                  <a:schemeClr val="tx1">
                    <a:lumMod val="95000"/>
                    <a:lumOff val="5000"/>
                  </a:schemeClr>
                </a:solidFill>
                <a:latin typeface="Times New Roman" panose="02020603050405020304" pitchFamily="18" charset="0"/>
                <a:cs typeface="Times New Roman" panose="02020603050405020304" pitchFamily="18" charset="0"/>
              </a:rPr>
              <a:t>Restoration of headcount</a:t>
            </a:r>
          </a:p>
          <a:p>
            <a:pPr marL="742950" lvl="1" indent="-285750">
              <a:buFont typeface="Arial" panose="020B0604020202020204" pitchFamily="34" charset="0"/>
              <a:buChar char="•"/>
            </a:pPr>
            <a:r>
              <a:rPr lang="en-US" sz="1900" b="1" dirty="0">
                <a:solidFill>
                  <a:schemeClr val="tx1">
                    <a:lumMod val="95000"/>
                    <a:lumOff val="5000"/>
                  </a:schemeClr>
                </a:solidFill>
                <a:latin typeface="Times New Roman" panose="02020603050405020304" pitchFamily="18" charset="0"/>
                <a:cs typeface="Times New Roman" panose="02020603050405020304" pitchFamily="18" charset="0"/>
              </a:rPr>
              <a:t>Restoration of compensation levels</a:t>
            </a:r>
          </a:p>
          <a:p>
            <a:pPr marL="1143000" lvl="1" indent="-685800">
              <a:buFont typeface="Wingdings" panose="05000000000000000000" pitchFamily="2" charset="2"/>
              <a:buChar char="Ø"/>
            </a:pPr>
            <a:endParaRPr lang="en-US" sz="1900" b="1" dirty="0">
              <a:solidFill>
                <a:schemeClr val="tx1">
                  <a:lumMod val="95000"/>
                  <a:lumOff val="5000"/>
                </a:schemeClr>
              </a:solidFill>
              <a:latin typeface="Times New Roman" panose="02020603050405020304" pitchFamily="18" charset="0"/>
              <a:cs typeface="Times New Roman" panose="02020603050405020304" pitchFamily="18" charset="0"/>
            </a:endParaRPr>
          </a:p>
          <a:p>
            <a:pPr marL="285750" indent="-285750" algn="l">
              <a:buFont typeface="Wingdings" panose="05000000000000000000" pitchFamily="2" charset="2"/>
              <a:buChar char="Ø"/>
            </a:pPr>
            <a:endParaRPr lang="en-US" sz="1900" dirty="0">
              <a:latin typeface="Times New Roman" panose="02020603050405020304" pitchFamily="18" charset="0"/>
              <a:cs typeface="Times New Roman" panose="02020603050405020304" pitchFamily="18" charset="0"/>
            </a:endParaRPr>
          </a:p>
          <a:p>
            <a:pPr marL="285750" indent="-285750" algn="l">
              <a:buFont typeface="Wingdings" panose="05000000000000000000" pitchFamily="2" charset="2"/>
              <a:buChar char="Ø"/>
            </a:pPr>
            <a:r>
              <a:rPr lang="en-US" sz="1900" b="1" dirty="0">
                <a:latin typeface="Times New Roman" panose="02020603050405020304" pitchFamily="18" charset="0"/>
                <a:cs typeface="Times New Roman" panose="02020603050405020304" pitchFamily="18" charset="0"/>
              </a:rPr>
              <a:t>Portion of a PPP loan that isn’t forgiven must be repaid over up to 5 years – after a deferral period – at an interest rate of 1%. </a:t>
            </a:r>
            <a:endParaRPr lang="en-US" sz="1900" b="1" dirty="0">
              <a:solidFill>
                <a:schemeClr val="tx1">
                  <a:lumMod val="95000"/>
                  <a:lumOff val="5000"/>
                </a:schemeClr>
              </a:solidFill>
              <a:latin typeface="Times New Roman" panose="02020603050405020304" pitchFamily="18" charset="0"/>
              <a:cs typeface="Times New Roman" panose="02020603050405020304" pitchFamily="18" charset="0"/>
            </a:endParaRPr>
          </a:p>
          <a:p>
            <a:endParaRPr lang="en-US" sz="1300" b="1" dirty="0">
              <a:ln w="0">
                <a:noFill/>
              </a:ln>
              <a:solidFill>
                <a:schemeClr val="bg1"/>
              </a:solidFill>
              <a:latin typeface="Times New Roman" panose="02020603050405020304" pitchFamily="18" charset="0"/>
              <a:ea typeface="Open Sans" panose="020B0606030504020204" pitchFamily="34" charset="0"/>
              <a:cs typeface="Times New Roman" panose="02020603050405020304" pitchFamily="18" charset="0"/>
            </a:endParaRPr>
          </a:p>
          <a:p>
            <a:pPr marL="285750" indent="-285750" algn="l">
              <a:buFont typeface="Arial" panose="020B0604020202020204" pitchFamily="34" charset="0"/>
              <a:buChar char="•"/>
            </a:pPr>
            <a:endParaRPr lang="en-US" sz="1300" dirty="0">
              <a:latin typeface="Times New Roman" panose="02020603050405020304" pitchFamily="18" charset="0"/>
              <a:cs typeface="Times New Roman" panose="02020603050405020304" pitchFamily="18" charset="0"/>
            </a:endParaRPr>
          </a:p>
          <a:p>
            <a:pPr algn="l" fontAlgn="base"/>
            <a:endParaRPr lang="en-US" sz="1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5615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6E67486-4B92-4494-B3A0-30D3613E530F}"/>
              </a:ext>
            </a:extLst>
          </p:cNvPr>
          <p:cNvSpPr>
            <a:spLocks noGrp="1"/>
          </p:cNvSpPr>
          <p:nvPr>
            <p:ph idx="4294967295"/>
          </p:nvPr>
        </p:nvSpPr>
        <p:spPr>
          <a:xfrm>
            <a:off x="0" y="1600200"/>
            <a:ext cx="10972800" cy="4525963"/>
          </a:xfrm>
        </p:spPr>
        <p:txBody>
          <a:bodyPr>
            <a:normAutofit/>
          </a:bodyPr>
          <a:lstStyle/>
          <a:p>
            <a:pPr marL="285750" indent="-285750" algn="l" fontAlgn="base">
              <a:lnSpc>
                <a:spcPct val="90000"/>
              </a:lnSpc>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algn="l"/>
            <a:endParaRPr lang="en-US" dirty="0"/>
          </a:p>
        </p:txBody>
      </p:sp>
      <p:graphicFrame>
        <p:nvGraphicFramePr>
          <p:cNvPr id="7" name="Table 7">
            <a:extLst>
              <a:ext uri="{FF2B5EF4-FFF2-40B4-BE49-F238E27FC236}">
                <a16:creationId xmlns:a16="http://schemas.microsoft.com/office/drawing/2014/main" id="{778050C8-40EB-4F7F-89DE-060FBE12E535}"/>
              </a:ext>
            </a:extLst>
          </p:cNvPr>
          <p:cNvGraphicFramePr>
            <a:graphicFrameLocks noGrp="1"/>
          </p:cNvGraphicFramePr>
          <p:nvPr>
            <p:extLst>
              <p:ext uri="{D42A27DB-BD31-4B8C-83A1-F6EECF244321}">
                <p14:modId xmlns:p14="http://schemas.microsoft.com/office/powerpoint/2010/main" val="230425192"/>
              </p:ext>
            </p:extLst>
          </p:nvPr>
        </p:nvGraphicFramePr>
        <p:xfrm>
          <a:off x="253511" y="1424353"/>
          <a:ext cx="11684977" cy="5284179"/>
        </p:xfrm>
        <a:graphic>
          <a:graphicData uri="http://schemas.openxmlformats.org/drawingml/2006/table">
            <a:tbl>
              <a:tblPr firstRow="1" bandRow="1">
                <a:tableStyleId>{6E25E649-3F16-4E02-A733-19D2CDBF48F0}</a:tableStyleId>
              </a:tblPr>
              <a:tblGrid>
                <a:gridCol w="2447414">
                  <a:extLst>
                    <a:ext uri="{9D8B030D-6E8A-4147-A177-3AD203B41FA5}">
                      <a16:colId xmlns:a16="http://schemas.microsoft.com/office/drawing/2014/main" val="222173498"/>
                    </a:ext>
                  </a:extLst>
                </a:gridCol>
                <a:gridCol w="3393454">
                  <a:extLst>
                    <a:ext uri="{9D8B030D-6E8A-4147-A177-3AD203B41FA5}">
                      <a16:colId xmlns:a16="http://schemas.microsoft.com/office/drawing/2014/main" val="3720761445"/>
                    </a:ext>
                  </a:extLst>
                </a:gridCol>
                <a:gridCol w="2778451">
                  <a:extLst>
                    <a:ext uri="{9D8B030D-6E8A-4147-A177-3AD203B41FA5}">
                      <a16:colId xmlns:a16="http://schemas.microsoft.com/office/drawing/2014/main" val="1145420275"/>
                    </a:ext>
                  </a:extLst>
                </a:gridCol>
                <a:gridCol w="3065658">
                  <a:extLst>
                    <a:ext uri="{9D8B030D-6E8A-4147-A177-3AD203B41FA5}">
                      <a16:colId xmlns:a16="http://schemas.microsoft.com/office/drawing/2014/main" val="376530326"/>
                    </a:ext>
                  </a:extLst>
                </a:gridCol>
              </a:tblGrid>
              <a:tr h="415841">
                <a:tc>
                  <a:txBody>
                    <a:bodyPr/>
                    <a:lstStyle/>
                    <a:p>
                      <a:pPr algn="l" fontAlgn="b"/>
                      <a:r>
                        <a:rPr lang="en-US" sz="1800" b="1" u="none" strike="noStrike" dirty="0">
                          <a:solidFill>
                            <a:schemeClr val="bg1"/>
                          </a:solidFill>
                          <a:effectLst/>
                          <a:latin typeface="Georgia" panose="02040502050405020303" pitchFamily="18" charset="0"/>
                        </a:rPr>
                        <a:t>Change </a:t>
                      </a:r>
                      <a:endParaRPr lang="en-US" sz="1800" b="1" i="0" u="none" strike="noStrike" dirty="0">
                        <a:solidFill>
                          <a:schemeClr val="bg1"/>
                        </a:solidFill>
                        <a:effectLst/>
                        <a:latin typeface="Georgia" panose="02040502050405020303" pitchFamily="18" charset="0"/>
                      </a:endParaRPr>
                    </a:p>
                  </a:txBody>
                  <a:tcPr marL="9525" marR="9525" marT="9525" marB="0" anchor="b"/>
                </a:tc>
                <a:tc>
                  <a:txBody>
                    <a:bodyPr/>
                    <a:lstStyle/>
                    <a:p>
                      <a:pPr algn="l" fontAlgn="b"/>
                      <a:r>
                        <a:rPr lang="en-US" sz="1800" b="0" u="none" strike="noStrike" dirty="0">
                          <a:solidFill>
                            <a:schemeClr val="bg1"/>
                          </a:solidFill>
                          <a:effectLst/>
                          <a:latin typeface="Georgia" panose="02040502050405020303" pitchFamily="18" charset="0"/>
                        </a:rPr>
                        <a:t>Original</a:t>
                      </a:r>
                      <a:endParaRPr lang="en-US" sz="1800" b="0" i="0" u="none" strike="noStrike" dirty="0">
                        <a:solidFill>
                          <a:schemeClr val="bg1"/>
                        </a:solidFill>
                        <a:effectLst/>
                        <a:latin typeface="Georgia" panose="02040502050405020303" pitchFamily="18" charset="0"/>
                      </a:endParaRPr>
                    </a:p>
                  </a:txBody>
                  <a:tcPr marL="9525" marR="9525" marT="9525" marB="0" anchor="b"/>
                </a:tc>
                <a:tc>
                  <a:txBody>
                    <a:bodyPr/>
                    <a:lstStyle/>
                    <a:p>
                      <a:pPr algn="l" fontAlgn="b"/>
                      <a:r>
                        <a:rPr lang="en-US" sz="1800" b="0" u="none" strike="noStrike" dirty="0">
                          <a:solidFill>
                            <a:schemeClr val="bg1"/>
                          </a:solidFill>
                          <a:effectLst/>
                          <a:latin typeface="Georgia" panose="02040502050405020303" pitchFamily="18" charset="0"/>
                        </a:rPr>
                        <a:t>H.R. 7010</a:t>
                      </a:r>
                      <a:endParaRPr lang="en-US" sz="1800" b="0" i="0" u="none" strike="noStrike" dirty="0">
                        <a:solidFill>
                          <a:schemeClr val="bg1"/>
                        </a:solidFill>
                        <a:effectLst/>
                        <a:latin typeface="Georgia" panose="02040502050405020303" pitchFamily="18" charset="0"/>
                      </a:endParaRPr>
                    </a:p>
                  </a:txBody>
                  <a:tcPr marL="9525" marR="9525" marT="9525" marB="0" anchor="b"/>
                </a:tc>
                <a:tc>
                  <a:txBody>
                    <a:bodyPr/>
                    <a:lstStyle/>
                    <a:p>
                      <a:pPr algn="l" fontAlgn="b"/>
                      <a:r>
                        <a:rPr lang="en-US" sz="1800" b="0" u="none" strike="noStrike" dirty="0">
                          <a:solidFill>
                            <a:schemeClr val="bg1"/>
                          </a:solidFill>
                          <a:effectLst/>
                          <a:latin typeface="Georgia" panose="02040502050405020303" pitchFamily="18" charset="0"/>
                        </a:rPr>
                        <a:t>Notes</a:t>
                      </a:r>
                      <a:endParaRPr lang="en-US" sz="1800" b="0" i="0" u="none" strike="noStrike" dirty="0">
                        <a:solidFill>
                          <a:schemeClr val="bg1"/>
                        </a:solidFill>
                        <a:effectLst/>
                        <a:latin typeface="Georgia" panose="02040502050405020303" pitchFamily="18" charset="0"/>
                      </a:endParaRPr>
                    </a:p>
                  </a:txBody>
                  <a:tcPr marL="9525" marR="9525" marT="9525" marB="0" anchor="b"/>
                </a:tc>
                <a:extLst>
                  <a:ext uri="{0D108BD9-81ED-4DB2-BD59-A6C34878D82A}">
                    <a16:rowId xmlns:a16="http://schemas.microsoft.com/office/drawing/2014/main" val="2816502041"/>
                  </a:ext>
                </a:extLst>
              </a:tr>
              <a:tr h="415841">
                <a:tc>
                  <a:txBody>
                    <a:bodyPr/>
                    <a:lstStyle/>
                    <a:p>
                      <a:pPr algn="l" fontAlgn="b"/>
                      <a:r>
                        <a:rPr lang="en-US" sz="1200" b="0" u="none" strike="noStrike" dirty="0">
                          <a:solidFill>
                            <a:srgbClr val="000000"/>
                          </a:solidFill>
                          <a:effectLst/>
                        </a:rPr>
                        <a:t>Maturity </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2 years </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5 years </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l" fontAlgn="b"/>
                      <a:r>
                        <a:rPr lang="en-US" sz="1200" b="0" u="none" strike="noStrike" dirty="0">
                          <a:solidFill>
                            <a:srgbClr val="000000"/>
                          </a:solidFill>
                          <a:effectLst/>
                        </a:rPr>
                        <a:t>Applies to loan applications after 6/3.  Other borrowers can request from lender.</a:t>
                      </a:r>
                      <a:endParaRPr lang="en-US" sz="1200" b="0" i="0" u="none" strike="noStrike" dirty="0">
                        <a:solidFill>
                          <a:srgbClr val="000000"/>
                        </a:solidFill>
                        <a:effectLst/>
                        <a:latin typeface="Georgia" panose="02040502050405020303" pitchFamily="18" charset="0"/>
                      </a:endParaRPr>
                    </a:p>
                  </a:txBody>
                  <a:tcPr marL="9525" marR="9525" marT="9525" marB="0" anchor="b"/>
                </a:tc>
                <a:extLst>
                  <a:ext uri="{0D108BD9-81ED-4DB2-BD59-A6C34878D82A}">
                    <a16:rowId xmlns:a16="http://schemas.microsoft.com/office/drawing/2014/main" val="3518174861"/>
                  </a:ext>
                </a:extLst>
              </a:tr>
              <a:tr h="415841">
                <a:tc>
                  <a:txBody>
                    <a:bodyPr/>
                    <a:lstStyle/>
                    <a:p>
                      <a:pPr algn="l" fontAlgn="b"/>
                      <a:r>
                        <a:rPr lang="en-US" sz="1200" b="0" u="none" strike="noStrike" dirty="0">
                          <a:solidFill>
                            <a:srgbClr val="000000"/>
                          </a:solidFill>
                          <a:effectLst/>
                        </a:rPr>
                        <a:t>Deferral of payment </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6 months </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date the lender receives the forgiveness amount from the SBA</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l" fontAlgn="b"/>
                      <a:r>
                        <a:rPr lang="en-US" sz="1200" b="0" u="none" strike="noStrike" dirty="0">
                          <a:solidFill>
                            <a:srgbClr val="000000"/>
                          </a:solidFill>
                          <a:effectLst/>
                        </a:rPr>
                        <a:t>Should allow for longer deferral period; in most cases.</a:t>
                      </a:r>
                      <a:endParaRPr lang="en-US" sz="1200" b="0" i="0" u="none" strike="noStrike" dirty="0">
                        <a:solidFill>
                          <a:srgbClr val="000000"/>
                        </a:solidFill>
                        <a:effectLst/>
                        <a:latin typeface="Georgia" panose="02040502050405020303" pitchFamily="18" charset="0"/>
                      </a:endParaRPr>
                    </a:p>
                  </a:txBody>
                  <a:tcPr marL="9525" marR="9525" marT="9525" marB="0" anchor="b"/>
                </a:tc>
                <a:extLst>
                  <a:ext uri="{0D108BD9-81ED-4DB2-BD59-A6C34878D82A}">
                    <a16:rowId xmlns:a16="http://schemas.microsoft.com/office/drawing/2014/main" val="1976862245"/>
                  </a:ext>
                </a:extLst>
              </a:tr>
              <a:tr h="415841">
                <a:tc>
                  <a:txBody>
                    <a:bodyPr/>
                    <a:lstStyle/>
                    <a:p>
                      <a:pPr algn="l" fontAlgn="b"/>
                      <a:r>
                        <a:rPr lang="en-US" sz="1200" b="0" u="none" strike="noStrike">
                          <a:solidFill>
                            <a:srgbClr val="000000"/>
                          </a:solidFill>
                          <a:effectLst/>
                        </a:rPr>
                        <a:t>Covered Period </a:t>
                      </a:r>
                      <a:endParaRPr lang="en-US" sz="1200" b="0" i="0" u="none" strike="noStrike">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8 weeks or 6/30/20 (earlier of)</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24 weeks or 12/31/2020 (earlier of)</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l" fontAlgn="b"/>
                      <a:r>
                        <a:rPr lang="en-US" sz="1200" b="0" u="none" strike="noStrike">
                          <a:solidFill>
                            <a:srgbClr val="000000"/>
                          </a:solidFill>
                          <a:effectLst/>
                        </a:rPr>
                        <a:t>Election available to retain 8 week period end</a:t>
                      </a:r>
                      <a:endParaRPr lang="en-US" sz="1200" b="0" i="0" u="none" strike="noStrike">
                        <a:solidFill>
                          <a:srgbClr val="000000"/>
                        </a:solidFill>
                        <a:effectLst/>
                        <a:latin typeface="Georgia" panose="02040502050405020303" pitchFamily="18" charset="0"/>
                      </a:endParaRPr>
                    </a:p>
                  </a:txBody>
                  <a:tcPr marL="9525" marR="9525" marT="9525" marB="0" anchor="b"/>
                </a:tc>
                <a:extLst>
                  <a:ext uri="{0D108BD9-81ED-4DB2-BD59-A6C34878D82A}">
                    <a16:rowId xmlns:a16="http://schemas.microsoft.com/office/drawing/2014/main" val="2151375147"/>
                  </a:ext>
                </a:extLst>
              </a:tr>
              <a:tr h="763827">
                <a:tc>
                  <a:txBody>
                    <a:bodyPr/>
                    <a:lstStyle/>
                    <a:p>
                      <a:pPr algn="l" fontAlgn="b"/>
                      <a:r>
                        <a:rPr lang="en-US" sz="1200" b="0" u="none" strike="noStrike" dirty="0">
                          <a:solidFill>
                            <a:srgbClr val="000000"/>
                          </a:solidFill>
                          <a:effectLst/>
                        </a:rPr>
                        <a:t>Payroll Minimum % </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75% of forgivable balance </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Must spend 60% to receive any forgiveness </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l" fontAlgn="b"/>
                      <a:r>
                        <a:rPr lang="en-US" sz="1200" b="0" u="none" strike="noStrike" dirty="0">
                          <a:solidFill>
                            <a:srgbClr val="000000"/>
                          </a:solidFill>
                          <a:effectLst/>
                        </a:rPr>
                        <a:t>A co-sponsor of the bill and Senator Rubio have indicated the intent is not to establish a cliff but to maintain the sliding scale.  Legislative tweak is expected).</a:t>
                      </a:r>
                      <a:endParaRPr lang="en-US" sz="1200" b="0" i="0" u="none" strike="noStrike" dirty="0">
                        <a:solidFill>
                          <a:srgbClr val="000000"/>
                        </a:solidFill>
                        <a:effectLst/>
                        <a:latin typeface="Georgia" panose="02040502050405020303" pitchFamily="18" charset="0"/>
                      </a:endParaRPr>
                    </a:p>
                  </a:txBody>
                  <a:tcPr marL="9525" marR="9525" marT="9525" marB="0" anchor="b"/>
                </a:tc>
                <a:extLst>
                  <a:ext uri="{0D108BD9-81ED-4DB2-BD59-A6C34878D82A}">
                    <a16:rowId xmlns:a16="http://schemas.microsoft.com/office/drawing/2014/main" val="3042312712"/>
                  </a:ext>
                </a:extLst>
              </a:tr>
              <a:tr h="763827">
                <a:tc>
                  <a:txBody>
                    <a:bodyPr/>
                    <a:lstStyle/>
                    <a:p>
                      <a:pPr algn="l" fontAlgn="b"/>
                      <a:r>
                        <a:rPr lang="en-US" sz="1200" b="0" u="none" strike="noStrike" dirty="0">
                          <a:solidFill>
                            <a:srgbClr val="000000"/>
                          </a:solidFill>
                          <a:effectLst/>
                        </a:rPr>
                        <a:t>FTE/Salary Restoration</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6/30/2020</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a:solidFill>
                            <a:srgbClr val="000000"/>
                          </a:solidFill>
                          <a:effectLst/>
                        </a:rPr>
                        <a:t>12/31/2020</a:t>
                      </a:r>
                      <a:endParaRPr lang="en-US" sz="1200" b="0" i="0" u="none" strike="noStrike">
                        <a:solidFill>
                          <a:srgbClr val="000000"/>
                        </a:solidFill>
                        <a:effectLst/>
                        <a:latin typeface="Georgia" panose="02040502050405020303" pitchFamily="18" charset="0"/>
                      </a:endParaRPr>
                    </a:p>
                  </a:txBody>
                  <a:tcPr marL="9525" marR="9525" marT="9525" marB="0" anchor="b"/>
                </a:tc>
                <a:tc>
                  <a:txBody>
                    <a:bodyPr/>
                    <a:lstStyle/>
                    <a:p>
                      <a:pPr algn="l" fontAlgn="b"/>
                      <a:r>
                        <a:rPr lang="en-US" sz="1200" b="0" u="none" strike="noStrike" dirty="0">
                          <a:solidFill>
                            <a:srgbClr val="333333"/>
                          </a:solidFill>
                          <a:effectLst/>
                        </a:rPr>
                        <a:t>as long as the FTEs or salary/hourly wage are restored to February 15th levels any time prior to the end of 2020, no reduction in forgiveness will be required</a:t>
                      </a:r>
                      <a:endParaRPr lang="en-US" sz="1200" b="0" i="0" u="none" strike="noStrike" dirty="0">
                        <a:solidFill>
                          <a:srgbClr val="333333"/>
                        </a:solidFill>
                        <a:effectLst/>
                        <a:latin typeface="Georgia" panose="02040502050405020303" pitchFamily="18" charset="0"/>
                      </a:endParaRPr>
                    </a:p>
                  </a:txBody>
                  <a:tcPr marL="9525" marR="9525" marT="9525" marB="0" anchor="b"/>
                </a:tc>
                <a:extLst>
                  <a:ext uri="{0D108BD9-81ED-4DB2-BD59-A6C34878D82A}">
                    <a16:rowId xmlns:a16="http://schemas.microsoft.com/office/drawing/2014/main" val="2264570020"/>
                  </a:ext>
                </a:extLst>
              </a:tr>
              <a:tr h="575325">
                <a:tc>
                  <a:txBody>
                    <a:bodyPr/>
                    <a:lstStyle/>
                    <a:p>
                      <a:pPr algn="l" fontAlgn="b"/>
                      <a:r>
                        <a:rPr lang="en-US" sz="1200" b="0" u="none" strike="noStrike" dirty="0">
                          <a:solidFill>
                            <a:srgbClr val="000000"/>
                          </a:solidFill>
                          <a:effectLst/>
                        </a:rPr>
                        <a:t>Payroll Tax Deferral from CARES Act</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Available until loan forgiveness granted</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Full deferral per CARES Act </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l" fontAlgn="b"/>
                      <a:r>
                        <a:rPr lang="en-US" sz="1200" b="0" u="none" strike="noStrike" dirty="0">
                          <a:solidFill>
                            <a:srgbClr val="333333"/>
                          </a:solidFill>
                          <a:effectLst/>
                        </a:rPr>
                        <a:t>2020 deferral of employer portion of Social Security Tax to be repaid 50% in 2021 &amp; 50% in 2022.</a:t>
                      </a:r>
                      <a:endParaRPr lang="en-US" sz="1200" b="0" i="0" u="none" strike="noStrike" dirty="0">
                        <a:solidFill>
                          <a:srgbClr val="333333"/>
                        </a:solidFill>
                        <a:effectLst/>
                        <a:latin typeface="Georgia" panose="02040502050405020303" pitchFamily="18" charset="0"/>
                      </a:endParaRPr>
                    </a:p>
                  </a:txBody>
                  <a:tcPr marL="9525" marR="9525" marT="9525" marB="0" anchor="b"/>
                </a:tc>
                <a:extLst>
                  <a:ext uri="{0D108BD9-81ED-4DB2-BD59-A6C34878D82A}">
                    <a16:rowId xmlns:a16="http://schemas.microsoft.com/office/drawing/2014/main" val="2454376660"/>
                  </a:ext>
                </a:extLst>
              </a:tr>
              <a:tr h="1517836">
                <a:tc>
                  <a:txBody>
                    <a:bodyPr/>
                    <a:lstStyle/>
                    <a:p>
                      <a:pPr algn="l" fontAlgn="b"/>
                      <a:r>
                        <a:rPr lang="en-US" sz="1200" b="0" u="none" strike="noStrike">
                          <a:solidFill>
                            <a:srgbClr val="000000"/>
                          </a:solidFill>
                          <a:effectLst/>
                        </a:rPr>
                        <a:t>Exemption for lost FTEs</a:t>
                      </a:r>
                      <a:endParaRPr lang="en-US" sz="1200" b="0" i="0" u="none" strike="noStrike">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n/a</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ctr" fontAlgn="b"/>
                      <a:r>
                        <a:rPr lang="en-US" sz="1200" b="0" u="none" strike="noStrike" dirty="0">
                          <a:solidFill>
                            <a:srgbClr val="000000"/>
                          </a:solidFill>
                          <a:effectLst/>
                        </a:rPr>
                        <a:t>inability to rehire FTEs who were employees as of 2/15/20; inability to hire similarly qualified employees for unfilled roles as of 12/31; inability to return to same level of business as such business was operating at before 2/15/20 as a result of COVID mitigation measures</a:t>
                      </a:r>
                      <a:endParaRPr lang="en-US" sz="1200" b="0" i="0" u="none" strike="noStrike" dirty="0">
                        <a:solidFill>
                          <a:srgbClr val="000000"/>
                        </a:solidFill>
                        <a:effectLst/>
                        <a:latin typeface="Georgia" panose="02040502050405020303" pitchFamily="18" charset="0"/>
                      </a:endParaRPr>
                    </a:p>
                  </a:txBody>
                  <a:tcPr marL="9525" marR="9525" marT="9525" marB="0" anchor="b"/>
                </a:tc>
                <a:tc>
                  <a:txBody>
                    <a:bodyPr/>
                    <a:lstStyle/>
                    <a:p>
                      <a:pPr algn="l" fontAlgn="b"/>
                      <a:r>
                        <a:rPr lang="en-US" sz="1200" b="0" u="none" strike="noStrike" dirty="0">
                          <a:solidFill>
                            <a:srgbClr val="000000"/>
                          </a:solidFill>
                          <a:effectLst/>
                        </a:rPr>
                        <a:t>The 3rd option provides substantial relief and is the most impactful change relative to FTE.  This should help restaurants, bars, hotels, </a:t>
                      </a:r>
                      <a:r>
                        <a:rPr lang="en-US" sz="1200" b="0" u="none" strike="noStrike" dirty="0" err="1">
                          <a:solidFill>
                            <a:srgbClr val="000000"/>
                          </a:solidFill>
                          <a:effectLst/>
                        </a:rPr>
                        <a:t>etc</a:t>
                      </a:r>
                      <a:r>
                        <a:rPr lang="en-US" sz="1200" b="0" u="none" strike="noStrike" dirty="0">
                          <a:solidFill>
                            <a:srgbClr val="000000"/>
                          </a:solidFill>
                          <a:effectLst/>
                        </a:rPr>
                        <a:t> avoid any reduction in forgiveness as a result of reduced headcount.</a:t>
                      </a:r>
                      <a:endParaRPr lang="en-US" sz="1200" b="0" i="0" u="none" strike="noStrike" dirty="0">
                        <a:solidFill>
                          <a:srgbClr val="000000"/>
                        </a:solidFill>
                        <a:effectLst/>
                        <a:latin typeface="Georgia" panose="02040502050405020303" pitchFamily="18" charset="0"/>
                      </a:endParaRPr>
                    </a:p>
                  </a:txBody>
                  <a:tcPr marL="9525" marR="9525" marT="9525" marB="0" anchor="b"/>
                </a:tc>
                <a:extLst>
                  <a:ext uri="{0D108BD9-81ED-4DB2-BD59-A6C34878D82A}">
                    <a16:rowId xmlns:a16="http://schemas.microsoft.com/office/drawing/2014/main" val="2252696883"/>
                  </a:ext>
                </a:extLst>
              </a:tr>
            </a:tbl>
          </a:graphicData>
        </a:graphic>
      </p:graphicFrame>
      <p:sp>
        <p:nvSpPr>
          <p:cNvPr id="11" name="TextBox 10">
            <a:extLst>
              <a:ext uri="{FF2B5EF4-FFF2-40B4-BE49-F238E27FC236}">
                <a16:creationId xmlns:a16="http://schemas.microsoft.com/office/drawing/2014/main" id="{24A638BB-DA08-42BF-A991-5B59D5C1CED1}"/>
              </a:ext>
            </a:extLst>
          </p:cNvPr>
          <p:cNvSpPr txBox="1"/>
          <p:nvPr/>
        </p:nvSpPr>
        <p:spPr>
          <a:xfrm>
            <a:off x="253511" y="731837"/>
            <a:ext cx="11684977" cy="553998"/>
          </a:xfrm>
          <a:prstGeom prst="rect">
            <a:avLst/>
          </a:prstGeom>
          <a:noFill/>
        </p:spPr>
        <p:txBody>
          <a:bodyPr wrap="square" rtlCol="0">
            <a:spAutoFit/>
          </a:bodyPr>
          <a:lstStyle/>
          <a:p>
            <a:pPr algn="ctr"/>
            <a:r>
              <a:rPr lang="en-US" sz="3000" dirty="0">
                <a:latin typeface="Georgia" panose="02040502050405020303" pitchFamily="18" charset="0"/>
              </a:rPr>
              <a:t>H.R. 7010 – CHANGES TO THE PPP</a:t>
            </a:r>
          </a:p>
        </p:txBody>
      </p:sp>
    </p:spTree>
    <p:extLst>
      <p:ext uri="{BB962C8B-B14F-4D97-AF65-F5344CB8AC3E}">
        <p14:creationId xmlns:p14="http://schemas.microsoft.com/office/powerpoint/2010/main" val="514017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64B7AA0-F104-45EE-8768-99C5096426CF}"/>
              </a:ext>
            </a:extLst>
          </p:cNvPr>
          <p:cNvSpPr>
            <a:spLocks noGrp="1"/>
          </p:cNvSpPr>
          <p:nvPr>
            <p:ph type="title"/>
          </p:nvPr>
        </p:nvSpPr>
        <p:spPr/>
        <p:txBody>
          <a:bodyPr/>
          <a:lstStyle/>
          <a:p>
            <a:endParaRPr lang="en-US"/>
          </a:p>
        </p:txBody>
      </p:sp>
      <p:sp>
        <p:nvSpPr>
          <p:cNvPr id="5" name="Text Placeholder 4">
            <a:extLst>
              <a:ext uri="{FF2B5EF4-FFF2-40B4-BE49-F238E27FC236}">
                <a16:creationId xmlns:a16="http://schemas.microsoft.com/office/drawing/2014/main" id="{76E67486-4B92-4494-B3A0-30D3613E530F}"/>
              </a:ext>
            </a:extLst>
          </p:cNvPr>
          <p:cNvSpPr>
            <a:spLocks noGrp="1"/>
          </p:cNvSpPr>
          <p:nvPr>
            <p:ph type="body" sz="half" idx="2"/>
          </p:nvPr>
        </p:nvSpPr>
        <p:spPr>
          <a:xfrm>
            <a:off x="879231" y="2110154"/>
            <a:ext cx="9451731" cy="4233496"/>
          </a:xfrm>
        </p:spPr>
        <p:txBody>
          <a:bodyPr>
            <a:normAutofit/>
          </a:bodyPr>
          <a:lstStyle/>
          <a:p>
            <a:pPr fontAlgn="base">
              <a:lnSpc>
                <a:spcPct val="90000"/>
              </a:lnSpc>
            </a:pPr>
            <a:r>
              <a:rPr lang="en-US" sz="3000" u="sng" dirty="0">
                <a:latin typeface="Times New Roman" panose="02020603050405020304" pitchFamily="18" charset="0"/>
                <a:cs typeface="Times New Roman" panose="02020603050405020304" pitchFamily="18" charset="0"/>
              </a:rPr>
              <a:t>What We Still Don’t Know; Questions Remain</a:t>
            </a:r>
          </a:p>
          <a:p>
            <a:pPr marL="457200" indent="-457200" algn="l" fontAlgn="base">
              <a:lnSpc>
                <a:spcPct val="90000"/>
              </a:lnSpc>
              <a:buFont typeface="Arial" panose="020B0604020202020204" pitchFamily="34" charset="0"/>
              <a:buChar char="•"/>
            </a:pPr>
            <a:endParaRPr lang="en-US" sz="3000" u="sng"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dirty="0"/>
              <a:t>How EIDL Grant impacts forgiveness</a:t>
            </a:r>
          </a:p>
          <a:p>
            <a:pPr marL="342900" indent="-342900" algn="l">
              <a:buFont typeface="Arial" panose="020B0604020202020204" pitchFamily="34" charset="0"/>
              <a:buChar char="•"/>
            </a:pPr>
            <a:r>
              <a:rPr lang="en-US" dirty="0"/>
              <a:t>If $100,000 limitation of $15,385 will be expanded to $46,154 for both employees and owners</a:t>
            </a:r>
          </a:p>
          <a:p>
            <a:pPr marL="800100" lvl="1" indent="-342900">
              <a:buFont typeface="Arial" panose="020B0604020202020204" pitchFamily="34" charset="0"/>
              <a:buChar char="•"/>
            </a:pPr>
            <a:r>
              <a:rPr lang="en-US" dirty="0"/>
              <a:t>If so, full forgiveness for all SE taxpayers should be guaranteed </a:t>
            </a:r>
          </a:p>
          <a:p>
            <a:pPr marL="342900" indent="-342900" algn="l">
              <a:buFont typeface="Arial" panose="020B0604020202020204" pitchFamily="34" charset="0"/>
              <a:buChar char="•"/>
            </a:pPr>
            <a:r>
              <a:rPr lang="en-US" dirty="0"/>
              <a:t>Self Rentals</a:t>
            </a:r>
          </a:p>
          <a:p>
            <a:pPr marL="342900" indent="-342900" algn="l">
              <a:buFont typeface="Arial" panose="020B0604020202020204" pitchFamily="34" charset="0"/>
              <a:buChar char="•"/>
            </a:pPr>
            <a:r>
              <a:rPr lang="en-US" dirty="0"/>
              <a:t>Can you apply for forgiveness in advance of 24 week end date</a:t>
            </a:r>
          </a:p>
          <a:p>
            <a:pPr marL="342900" indent="-342900" algn="l">
              <a:buFont typeface="Arial" panose="020B0604020202020204" pitchFamily="34" charset="0"/>
              <a:buChar char="•"/>
            </a:pPr>
            <a:r>
              <a:rPr lang="en-US" dirty="0"/>
              <a:t>Tax treatment of expenses if no forgiveness decision by time of filing return</a:t>
            </a:r>
          </a:p>
          <a:p>
            <a:pPr marL="342900" indent="-342900" algn="l">
              <a:buFont typeface="Arial" panose="020B0604020202020204" pitchFamily="34" charset="0"/>
              <a:buChar char="•"/>
            </a:pPr>
            <a:r>
              <a:rPr lang="en-US" dirty="0"/>
              <a:t>Benefits for owner/employees</a:t>
            </a:r>
          </a:p>
          <a:p>
            <a:pPr marL="342900" indent="-342900" algn="l">
              <a:buFont typeface="Arial" panose="020B0604020202020204" pitchFamily="34" charset="0"/>
              <a:buChar char="•"/>
            </a:pPr>
            <a:r>
              <a:rPr lang="en-US" dirty="0"/>
              <a:t>Definition of Utilities allowed, cell phones? Trash? </a:t>
            </a:r>
          </a:p>
          <a:p>
            <a:pPr marL="342900" indent="-342900" algn="l">
              <a:buFont typeface="Arial" panose="020B0604020202020204" pitchFamily="34" charset="0"/>
              <a:buChar char="•"/>
            </a:pPr>
            <a:r>
              <a:rPr lang="en-US" dirty="0"/>
              <a:t>Definition of transportation, what’s included  </a:t>
            </a:r>
          </a:p>
          <a:p>
            <a:pPr marL="342900" indent="-342900" algn="l">
              <a:buFont typeface="Arial" panose="020B0604020202020204" pitchFamily="34" charset="0"/>
              <a:buChar char="•"/>
            </a:pPr>
            <a:r>
              <a:rPr lang="en-US" dirty="0"/>
              <a:t>Definition of interest costs allowed </a:t>
            </a:r>
          </a:p>
          <a:p>
            <a:pPr algn="l"/>
            <a:endParaRPr lang="en-US" dirty="0"/>
          </a:p>
          <a:p>
            <a:endParaRPr lang="en-US" dirty="0"/>
          </a:p>
          <a:p>
            <a:pPr marL="285750" indent="-285750" algn="l" fontAlgn="base">
              <a:lnSpc>
                <a:spcPct val="90000"/>
              </a:lnSpc>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algn="l"/>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8037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1430295-E5E4-4B71-BB8F-BD186D16ADA7}"/>
              </a:ext>
            </a:extLst>
          </p:cNvPr>
          <p:cNvSpPr>
            <a:spLocks noGrp="1"/>
          </p:cNvSpPr>
          <p:nvPr>
            <p:ph type="body" sz="half" idx="4294967295"/>
          </p:nvPr>
        </p:nvSpPr>
        <p:spPr>
          <a:xfrm>
            <a:off x="480290" y="1985818"/>
            <a:ext cx="11111345" cy="4626841"/>
          </a:xfrm>
        </p:spPr>
        <p:txBody>
          <a:bodyPr>
            <a:normAutofit/>
          </a:bodyPr>
          <a:lstStyle/>
          <a:p>
            <a:pPr marL="0" indent="0" algn="ctr">
              <a:buNone/>
            </a:pPr>
            <a:endParaRPr lang="en-US" sz="4000" dirty="0">
              <a:latin typeface="Times New Roman" panose="02020603050405020304" pitchFamily="18" charset="0"/>
              <a:cs typeface="Times New Roman" panose="02020603050405020304" pitchFamily="18" charset="0"/>
            </a:endParaRPr>
          </a:p>
          <a:p>
            <a:pPr marL="0" indent="0" algn="ctr">
              <a:buNone/>
            </a:pPr>
            <a:endParaRPr lang="en-US" sz="4000" dirty="0">
              <a:latin typeface="Times New Roman" panose="02020603050405020304" pitchFamily="18" charset="0"/>
              <a:cs typeface="Times New Roman" panose="02020603050405020304" pitchFamily="18" charset="0"/>
            </a:endParaRPr>
          </a:p>
          <a:p>
            <a:pPr marL="0" indent="0" algn="ctr">
              <a:buNone/>
            </a:pPr>
            <a:r>
              <a:rPr lang="en-US" sz="6000" dirty="0">
                <a:latin typeface="Times New Roman" panose="02020603050405020304" pitchFamily="18" charset="0"/>
                <a:cs typeface="Times New Roman" panose="02020603050405020304" pitchFamily="18" charset="0"/>
              </a:rPr>
              <a:t>Q &amp; A</a:t>
            </a:r>
          </a:p>
          <a:p>
            <a:pPr marL="0" indent="0" algn="ctr">
              <a:buNone/>
            </a:pPr>
            <a:r>
              <a:rPr lang="en-US" sz="4000" dirty="0">
                <a:latin typeface="Times New Roman" panose="02020603050405020304" pitchFamily="18" charset="0"/>
                <a:cs typeface="Times New Roman" panose="02020603050405020304" pitchFamily="18" charset="0"/>
              </a:rPr>
              <a:t>Visit </a:t>
            </a:r>
            <a:r>
              <a:rPr lang="en-US" sz="4000" dirty="0">
                <a:latin typeface="Times New Roman" panose="02020603050405020304" pitchFamily="18" charset="0"/>
                <a:cs typeface="Times New Roman" panose="02020603050405020304" pitchFamily="18" charset="0"/>
                <a:hlinkClick r:id="rId3"/>
              </a:rPr>
              <a:t>www.brinkersimpsoncares.com</a:t>
            </a:r>
            <a:r>
              <a:rPr lang="en-US" sz="4000" dirty="0">
                <a:latin typeface="Times New Roman" panose="02020603050405020304" pitchFamily="18" charset="0"/>
                <a:cs typeface="Times New Roman" panose="02020603050405020304" pitchFamily="18" charset="0"/>
              </a:rPr>
              <a:t> for the most up to date information and / or email questions to </a:t>
            </a:r>
            <a:r>
              <a:rPr lang="en-US" sz="4000" dirty="0">
                <a:latin typeface="Times New Roman" panose="02020603050405020304" pitchFamily="18" charset="0"/>
                <a:cs typeface="Times New Roman" panose="02020603050405020304" pitchFamily="18" charset="0"/>
                <a:hlinkClick r:id="rId4"/>
              </a:rPr>
              <a:t>cares@brinkersimpson.com</a:t>
            </a:r>
            <a:r>
              <a:rPr lang="en-US" sz="4000" dirty="0">
                <a:latin typeface="Times New Roman" panose="02020603050405020304" pitchFamily="18" charset="0"/>
                <a:cs typeface="Times New Roman" panose="02020603050405020304" pitchFamily="18" charset="0"/>
              </a:rPr>
              <a:t> .</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5487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mpany background pre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spDef>
      <a:spPr>
        <a:solidFill>
          <a:schemeClr val="tx2"/>
        </a:solidFill>
        <a:ln>
          <a:solidFill>
            <a:schemeClr val="tx2"/>
          </a:solid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ompany meeting presentation.potx" id="{77F2D8A2-507B-4878-B2FF-8D528D9C7FD9}" vid="{1CC704D5-A0BA-4179-BDE4-EF17843D99B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17081</TotalTime>
  <Words>1141</Words>
  <Application>Microsoft Office PowerPoint</Application>
  <PresentationFormat>Widescreen</PresentationFormat>
  <Paragraphs>110</Paragraphs>
  <Slides>8</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Century Gothic</vt:lpstr>
      <vt:lpstr>Courier New</vt:lpstr>
      <vt:lpstr>Georgia</vt:lpstr>
      <vt:lpstr>Palatino Linotype</vt:lpstr>
      <vt:lpstr>Times New Roman</vt:lpstr>
      <vt:lpstr>Wingdings</vt:lpstr>
      <vt:lpstr>Company background presentation</vt:lpstr>
      <vt:lpstr>              COVID-19 Relief  H.R. 7010 Paycheck Protection Program Flexibility Act   </vt:lpstr>
      <vt:lpstr>DISCLAIMER</vt:lpstr>
      <vt:lpstr>AGENDA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Relief – Federal Lending Programs</dc:title>
  <dc:creator>Kristen McCabe</dc:creator>
  <cp:lastModifiedBy>Kristen McCabe</cp:lastModifiedBy>
  <cp:revision>94</cp:revision>
  <cp:lastPrinted>2020-06-01T15:44:59Z</cp:lastPrinted>
  <dcterms:created xsi:type="dcterms:W3CDTF">2020-04-28T03:35:00Z</dcterms:created>
  <dcterms:modified xsi:type="dcterms:W3CDTF">2020-06-09T15:45:06Z</dcterms:modified>
</cp:coreProperties>
</file>