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handoutMasterIdLst>
    <p:handoutMasterId r:id="rId22"/>
  </p:handoutMasterIdLst>
  <p:sldIdLst>
    <p:sldId id="283" r:id="rId2"/>
    <p:sldId id="273" r:id="rId3"/>
    <p:sldId id="2624" r:id="rId4"/>
    <p:sldId id="2645" r:id="rId5"/>
    <p:sldId id="2637" r:id="rId6"/>
    <p:sldId id="2638" r:id="rId7"/>
    <p:sldId id="2602" r:id="rId8"/>
    <p:sldId id="2639" r:id="rId9"/>
    <p:sldId id="2640" r:id="rId10"/>
    <p:sldId id="2641" r:id="rId11"/>
    <p:sldId id="2642" r:id="rId12"/>
    <p:sldId id="2643" r:id="rId13"/>
    <p:sldId id="2605" r:id="rId14"/>
    <p:sldId id="2630" r:id="rId15"/>
    <p:sldId id="2631" r:id="rId16"/>
    <p:sldId id="2635" r:id="rId17"/>
    <p:sldId id="2628" r:id="rId18"/>
    <p:sldId id="2644" r:id="rId19"/>
    <p:sldId id="2595"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4F3458C-A354-4EF6-BB77-15F068F8570D}">
          <p14:sldIdLst>
            <p14:sldId id="283"/>
            <p14:sldId id="273"/>
            <p14:sldId id="2624"/>
            <p14:sldId id="2645"/>
            <p14:sldId id="2637"/>
            <p14:sldId id="2638"/>
            <p14:sldId id="2602"/>
            <p14:sldId id="2639"/>
            <p14:sldId id="2640"/>
            <p14:sldId id="2641"/>
            <p14:sldId id="2642"/>
            <p14:sldId id="2643"/>
            <p14:sldId id="2605"/>
            <p14:sldId id="2630"/>
            <p14:sldId id="2631"/>
            <p14:sldId id="2635"/>
            <p14:sldId id="2628"/>
            <p14:sldId id="2644"/>
          </p14:sldIdLst>
        </p14:section>
        <p14:section name="Untitled Section" id="{DC7E821B-C1A3-4D80-9E52-D2FCBBD58876}">
          <p14:sldIdLst>
            <p14:sldId id="25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5508" autoAdjust="0"/>
  </p:normalViewPr>
  <p:slideViewPr>
    <p:cSldViewPr snapToGrid="0">
      <p:cViewPr varScale="1">
        <p:scale>
          <a:sx n="109" d="100"/>
          <a:sy n="109" d="100"/>
        </p:scale>
        <p:origin x="612" y="264"/>
      </p:cViewPr>
      <p:guideLst>
        <p:guide orient="horz" pos="2160"/>
        <p:guide pos="3840"/>
      </p:guideLst>
    </p:cSldViewPr>
  </p:slideViewPr>
  <p:outlineViewPr>
    <p:cViewPr>
      <p:scale>
        <a:sx n="33" d="100"/>
        <a:sy n="33" d="100"/>
      </p:scale>
      <p:origin x="0" y="-12797"/>
    </p:cViewPr>
  </p:outlineViewPr>
  <p:notesTextViewPr>
    <p:cViewPr>
      <p:scale>
        <a:sx n="3" d="2"/>
        <a:sy n="3" d="2"/>
      </p:scale>
      <p:origin x="0" y="0"/>
    </p:cViewPr>
  </p:notesTextViewPr>
  <p:sorterViewPr>
    <p:cViewPr>
      <p:scale>
        <a:sx n="100" d="100"/>
        <a:sy n="100" d="100"/>
      </p:scale>
      <p:origin x="0" y="-384"/>
    </p:cViewPr>
  </p:sorterViewPr>
  <p:notesViewPr>
    <p:cSldViewPr snapToGrid="0">
      <p:cViewPr varScale="1">
        <p:scale>
          <a:sx n="68" d="100"/>
          <a:sy n="68" d="100"/>
        </p:scale>
        <p:origin x="288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16B38-5EBE-4965-AB3A-4719D21639C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DC0AB0-ABF5-4022-AE69-4B1461219CBB}">
      <dgm:prSet/>
      <dgm:spPr/>
      <dgm:t>
        <a:bodyPr/>
        <a:lstStyle/>
        <a:p>
          <a:r>
            <a:rPr lang="en-US" dirty="0">
              <a:latin typeface="Times New Roman" panose="02020603050405020304" pitchFamily="18" charset="0"/>
              <a:cs typeface="Times New Roman" panose="02020603050405020304" pitchFamily="18" charset="0"/>
            </a:rPr>
            <a:t>PPP - Changes and information on the newly released forgiveness application</a:t>
          </a:r>
        </a:p>
      </dgm:t>
    </dgm:pt>
    <dgm:pt modelId="{699B808F-57D4-41A6-B80C-A66685B3ADBE}" type="parTrans" cxnId="{32789BA0-2F4F-492F-A0E3-D03184607BDE}">
      <dgm:prSet/>
      <dgm:spPr/>
      <dgm:t>
        <a:bodyPr/>
        <a:lstStyle/>
        <a:p>
          <a:endParaRPr lang="en-US"/>
        </a:p>
      </dgm:t>
    </dgm:pt>
    <dgm:pt modelId="{513CE160-FE00-4966-AE7B-F65F55C9FE1E}" type="sibTrans" cxnId="{32789BA0-2F4F-492F-A0E3-D03184607BDE}">
      <dgm:prSet/>
      <dgm:spPr/>
      <dgm:t>
        <a:bodyPr/>
        <a:lstStyle/>
        <a:p>
          <a:endParaRPr lang="en-US"/>
        </a:p>
      </dgm:t>
    </dgm:pt>
    <dgm:pt modelId="{7383112B-D26E-494C-8F50-F9A7CB453021}">
      <dgm:prSet/>
      <dgm:spPr/>
      <dgm:t>
        <a:bodyPr/>
        <a:lstStyle/>
        <a:p>
          <a:r>
            <a:rPr lang="en-US" dirty="0">
              <a:latin typeface="Times New Roman" panose="02020603050405020304" pitchFamily="18" charset="0"/>
              <a:cs typeface="Times New Roman" panose="02020603050405020304" pitchFamily="18" charset="0"/>
            </a:rPr>
            <a:t> Main Street Lending - Lender portal launches, updates &amp; current info.</a:t>
          </a:r>
        </a:p>
      </dgm:t>
    </dgm:pt>
    <dgm:pt modelId="{47591732-198A-4282-946E-378DE6DD6498}" type="parTrans" cxnId="{143E0951-FFA0-4202-A04E-589A4C73979B}">
      <dgm:prSet/>
      <dgm:spPr/>
      <dgm:t>
        <a:bodyPr/>
        <a:lstStyle/>
        <a:p>
          <a:endParaRPr lang="en-US"/>
        </a:p>
      </dgm:t>
    </dgm:pt>
    <dgm:pt modelId="{ED930EDD-F0CF-45FB-BDB2-B18142990645}" type="sibTrans" cxnId="{143E0951-FFA0-4202-A04E-589A4C73979B}">
      <dgm:prSet/>
      <dgm:spPr/>
      <dgm:t>
        <a:bodyPr/>
        <a:lstStyle/>
        <a:p>
          <a:endParaRPr lang="en-US"/>
        </a:p>
      </dgm:t>
    </dgm:pt>
    <dgm:pt modelId="{4ECE2012-A0F4-4E2E-B41E-DA334A501A9C}">
      <dgm:prSet phldrT="[Text]"/>
      <dgm:spPr/>
      <dgm:t>
        <a:bodyPr/>
        <a:lstStyle/>
        <a:p>
          <a:r>
            <a:rPr lang="en-US" dirty="0">
              <a:latin typeface="Times New Roman" panose="02020603050405020304" pitchFamily="18" charset="0"/>
              <a:cs typeface="Times New Roman" panose="02020603050405020304" pitchFamily="18" charset="0"/>
            </a:rPr>
            <a:t>Q &amp; A</a:t>
          </a:r>
        </a:p>
      </dgm:t>
    </dgm:pt>
    <dgm:pt modelId="{428E5E4A-DBD6-43F7-8D0A-BE2CB5842659}" type="parTrans" cxnId="{C1C8850E-2637-4301-A05D-44848767E9DC}">
      <dgm:prSet/>
      <dgm:spPr/>
      <dgm:t>
        <a:bodyPr/>
        <a:lstStyle/>
        <a:p>
          <a:endParaRPr lang="en-US"/>
        </a:p>
      </dgm:t>
    </dgm:pt>
    <dgm:pt modelId="{FD8EEC05-9BD2-4455-B3CB-53F909F0077E}" type="sibTrans" cxnId="{C1C8850E-2637-4301-A05D-44848767E9DC}">
      <dgm:prSet/>
      <dgm:spPr/>
      <dgm:t>
        <a:bodyPr/>
        <a:lstStyle/>
        <a:p>
          <a:endParaRPr lang="en-US"/>
        </a:p>
      </dgm:t>
    </dgm:pt>
    <dgm:pt modelId="{50ABC4D5-7330-464E-8419-46EE5889F1F1}">
      <dgm:prSet/>
      <dgm:spPr/>
      <dgm:t>
        <a:bodyPr/>
        <a:lstStyle/>
        <a:p>
          <a:r>
            <a:rPr lang="en-US" dirty="0">
              <a:latin typeface="Times New Roman" panose="02020603050405020304" pitchFamily="18" charset="0"/>
              <a:cs typeface="Times New Roman" panose="02020603050405020304" pitchFamily="18" charset="0"/>
            </a:rPr>
            <a:t>Overview of COVID19 Lending Programs </a:t>
          </a:r>
        </a:p>
      </dgm:t>
    </dgm:pt>
    <dgm:pt modelId="{C4727B90-0ED9-497A-8B98-6F5A2997FB66}" type="parTrans" cxnId="{61E13D00-AE17-4E1C-A78F-C874612EDA4E}">
      <dgm:prSet/>
      <dgm:spPr/>
      <dgm:t>
        <a:bodyPr/>
        <a:lstStyle/>
        <a:p>
          <a:endParaRPr lang="en-US"/>
        </a:p>
      </dgm:t>
    </dgm:pt>
    <dgm:pt modelId="{6FA5D3E1-6CAD-4367-8562-8AEE352655DD}" type="sibTrans" cxnId="{61E13D00-AE17-4E1C-A78F-C874612EDA4E}">
      <dgm:prSet/>
      <dgm:spPr/>
      <dgm:t>
        <a:bodyPr/>
        <a:lstStyle/>
        <a:p>
          <a:endParaRPr lang="en-US"/>
        </a:p>
      </dgm:t>
    </dgm:pt>
    <dgm:pt modelId="{39765953-E697-4964-88F3-676C3E4ADE8D}">
      <dgm:prSet/>
      <dgm:spPr/>
      <dgm:t>
        <a:bodyPr/>
        <a:lstStyle/>
        <a:p>
          <a:r>
            <a:rPr lang="en-US" dirty="0">
              <a:latin typeface="Times New Roman" panose="02020603050405020304" pitchFamily="18" charset="0"/>
              <a:cs typeface="Times New Roman" panose="02020603050405020304" pitchFamily="18" charset="0"/>
            </a:rPr>
            <a:t>Economic Injury Disaster Loans – They’re Back, what you need to know.</a:t>
          </a:r>
        </a:p>
      </dgm:t>
    </dgm:pt>
    <dgm:pt modelId="{60FEF8D6-CC0D-42EC-8757-E67CAF07F6B0}" type="parTrans" cxnId="{AD8EB6D0-1B7D-45A5-BE34-644013685E27}">
      <dgm:prSet/>
      <dgm:spPr/>
    </dgm:pt>
    <dgm:pt modelId="{479A0928-CF3E-4F02-891D-A2D25A18EB1A}" type="sibTrans" cxnId="{AD8EB6D0-1B7D-45A5-BE34-644013685E27}">
      <dgm:prSet/>
      <dgm:spPr/>
    </dgm:pt>
    <dgm:pt modelId="{01FED3FA-EEBC-4D7A-8A44-374FF87375A6}" type="pres">
      <dgm:prSet presAssocID="{D8416B38-5EBE-4965-AB3A-4719D21639C8}" presName="linear" presStyleCnt="0">
        <dgm:presLayoutVars>
          <dgm:animLvl val="lvl"/>
          <dgm:resizeHandles val="exact"/>
        </dgm:presLayoutVars>
      </dgm:prSet>
      <dgm:spPr/>
    </dgm:pt>
    <dgm:pt modelId="{65E269C5-7EE1-4367-9A47-C854A4F184F1}" type="pres">
      <dgm:prSet presAssocID="{50ABC4D5-7330-464E-8419-46EE5889F1F1}" presName="parentText" presStyleLbl="node1" presStyleIdx="0" presStyleCnt="5">
        <dgm:presLayoutVars>
          <dgm:chMax val="0"/>
          <dgm:bulletEnabled val="1"/>
        </dgm:presLayoutVars>
      </dgm:prSet>
      <dgm:spPr/>
    </dgm:pt>
    <dgm:pt modelId="{FA7D7D9D-D378-4A43-B058-EDED6418AEB7}" type="pres">
      <dgm:prSet presAssocID="{6FA5D3E1-6CAD-4367-8562-8AEE352655DD}" presName="spacer" presStyleCnt="0"/>
      <dgm:spPr/>
    </dgm:pt>
    <dgm:pt modelId="{1683EF66-58FF-4B0A-98FE-7B86C2FE4A33}" type="pres">
      <dgm:prSet presAssocID="{39765953-E697-4964-88F3-676C3E4ADE8D}" presName="parentText" presStyleLbl="node1" presStyleIdx="1" presStyleCnt="5" custLinFactNeighborX="-37583" custLinFactNeighborY="-24669">
        <dgm:presLayoutVars>
          <dgm:chMax val="0"/>
          <dgm:bulletEnabled val="1"/>
        </dgm:presLayoutVars>
      </dgm:prSet>
      <dgm:spPr/>
    </dgm:pt>
    <dgm:pt modelId="{0F1775A0-8FEB-4B0F-A0CC-57FF27AE5F8A}" type="pres">
      <dgm:prSet presAssocID="{479A0928-CF3E-4F02-891D-A2D25A18EB1A}" presName="spacer" presStyleCnt="0"/>
      <dgm:spPr/>
    </dgm:pt>
    <dgm:pt modelId="{4F1ED0C2-C9DD-4A65-9E1E-ED89C8C9EF3C}" type="pres">
      <dgm:prSet presAssocID="{ADDC0AB0-ABF5-4022-AE69-4B1461219CBB}" presName="parentText" presStyleLbl="node1" presStyleIdx="2" presStyleCnt="5">
        <dgm:presLayoutVars>
          <dgm:chMax val="0"/>
          <dgm:bulletEnabled val="1"/>
        </dgm:presLayoutVars>
      </dgm:prSet>
      <dgm:spPr/>
    </dgm:pt>
    <dgm:pt modelId="{3A190FD6-6DD7-4ED7-8EA5-213D51A9A1CE}" type="pres">
      <dgm:prSet presAssocID="{513CE160-FE00-4966-AE7B-F65F55C9FE1E}" presName="spacer" presStyleCnt="0"/>
      <dgm:spPr/>
    </dgm:pt>
    <dgm:pt modelId="{D68AAD51-D41F-4145-83C5-870799CA70AB}" type="pres">
      <dgm:prSet presAssocID="{7383112B-D26E-494C-8F50-F9A7CB453021}" presName="parentText" presStyleLbl="node1" presStyleIdx="3" presStyleCnt="5" custLinFactNeighborX="-29583" custLinFactNeighborY="-19139">
        <dgm:presLayoutVars>
          <dgm:chMax val="0"/>
          <dgm:bulletEnabled val="1"/>
        </dgm:presLayoutVars>
      </dgm:prSet>
      <dgm:spPr/>
    </dgm:pt>
    <dgm:pt modelId="{98325EB8-C8E9-4119-8872-59033FCC5DBE}" type="pres">
      <dgm:prSet presAssocID="{ED930EDD-F0CF-45FB-BDB2-B18142990645}" presName="spacer" presStyleCnt="0"/>
      <dgm:spPr/>
    </dgm:pt>
    <dgm:pt modelId="{A8D246A8-F623-4585-BDA6-A9F32968B490}" type="pres">
      <dgm:prSet presAssocID="{4ECE2012-A0F4-4E2E-B41E-DA334A501A9C}" presName="parentText" presStyleLbl="node1" presStyleIdx="4" presStyleCnt="5">
        <dgm:presLayoutVars>
          <dgm:chMax val="0"/>
          <dgm:bulletEnabled val="1"/>
        </dgm:presLayoutVars>
      </dgm:prSet>
      <dgm:spPr/>
    </dgm:pt>
  </dgm:ptLst>
  <dgm:cxnLst>
    <dgm:cxn modelId="{61E13D00-AE17-4E1C-A78F-C874612EDA4E}" srcId="{D8416B38-5EBE-4965-AB3A-4719D21639C8}" destId="{50ABC4D5-7330-464E-8419-46EE5889F1F1}" srcOrd="0" destOrd="0" parTransId="{C4727B90-0ED9-497A-8B98-6F5A2997FB66}" sibTransId="{6FA5D3E1-6CAD-4367-8562-8AEE352655DD}"/>
    <dgm:cxn modelId="{2A7CA70D-42EA-4F04-9B80-2098616E66DF}" type="presOf" srcId="{ADDC0AB0-ABF5-4022-AE69-4B1461219CBB}" destId="{4F1ED0C2-C9DD-4A65-9E1E-ED89C8C9EF3C}" srcOrd="0" destOrd="0" presId="urn:microsoft.com/office/officeart/2005/8/layout/vList2"/>
    <dgm:cxn modelId="{C1C8850E-2637-4301-A05D-44848767E9DC}" srcId="{D8416B38-5EBE-4965-AB3A-4719D21639C8}" destId="{4ECE2012-A0F4-4E2E-B41E-DA334A501A9C}" srcOrd="4" destOrd="0" parTransId="{428E5E4A-DBD6-43F7-8D0A-BE2CB5842659}" sibTransId="{FD8EEC05-9BD2-4455-B3CB-53F909F0077E}"/>
    <dgm:cxn modelId="{25957810-4BB5-4088-BE41-DA1EFA1D386A}" type="presOf" srcId="{4ECE2012-A0F4-4E2E-B41E-DA334A501A9C}" destId="{A8D246A8-F623-4585-BDA6-A9F32968B490}" srcOrd="0" destOrd="0" presId="urn:microsoft.com/office/officeart/2005/8/layout/vList2"/>
    <dgm:cxn modelId="{BF2AA52E-E8CA-4018-9CB5-09133549DF0A}" type="presOf" srcId="{50ABC4D5-7330-464E-8419-46EE5889F1F1}" destId="{65E269C5-7EE1-4367-9A47-C854A4F184F1}" srcOrd="0" destOrd="0" presId="urn:microsoft.com/office/officeart/2005/8/layout/vList2"/>
    <dgm:cxn modelId="{B0FB0448-C780-4897-929D-9CFCD3C6D630}" type="presOf" srcId="{7383112B-D26E-494C-8F50-F9A7CB453021}" destId="{D68AAD51-D41F-4145-83C5-870799CA70AB}" srcOrd="0" destOrd="0" presId="urn:microsoft.com/office/officeart/2005/8/layout/vList2"/>
    <dgm:cxn modelId="{143E0951-FFA0-4202-A04E-589A4C73979B}" srcId="{D8416B38-5EBE-4965-AB3A-4719D21639C8}" destId="{7383112B-D26E-494C-8F50-F9A7CB453021}" srcOrd="3" destOrd="0" parTransId="{47591732-198A-4282-946E-378DE6DD6498}" sibTransId="{ED930EDD-F0CF-45FB-BDB2-B18142990645}"/>
    <dgm:cxn modelId="{32789BA0-2F4F-492F-A0E3-D03184607BDE}" srcId="{D8416B38-5EBE-4965-AB3A-4719D21639C8}" destId="{ADDC0AB0-ABF5-4022-AE69-4B1461219CBB}" srcOrd="2" destOrd="0" parTransId="{699B808F-57D4-41A6-B80C-A66685B3ADBE}" sibTransId="{513CE160-FE00-4966-AE7B-F65F55C9FE1E}"/>
    <dgm:cxn modelId="{BCC13FCB-1ACB-498E-9582-1C6E69C1E7AB}" type="presOf" srcId="{39765953-E697-4964-88F3-676C3E4ADE8D}" destId="{1683EF66-58FF-4B0A-98FE-7B86C2FE4A33}" srcOrd="0" destOrd="0" presId="urn:microsoft.com/office/officeart/2005/8/layout/vList2"/>
    <dgm:cxn modelId="{AD8EB6D0-1B7D-45A5-BE34-644013685E27}" srcId="{D8416B38-5EBE-4965-AB3A-4719D21639C8}" destId="{39765953-E697-4964-88F3-676C3E4ADE8D}" srcOrd="1" destOrd="0" parTransId="{60FEF8D6-CC0D-42EC-8757-E67CAF07F6B0}" sibTransId="{479A0928-CF3E-4F02-891D-A2D25A18EB1A}"/>
    <dgm:cxn modelId="{2FC347FD-01A6-4A64-9E6B-2406B541B18E}" type="presOf" srcId="{D8416B38-5EBE-4965-AB3A-4719D21639C8}" destId="{01FED3FA-EEBC-4D7A-8A44-374FF87375A6}" srcOrd="0" destOrd="0" presId="urn:microsoft.com/office/officeart/2005/8/layout/vList2"/>
    <dgm:cxn modelId="{8A561544-9B63-4F7E-83B5-DB57CB5B9C74}" type="presParOf" srcId="{01FED3FA-EEBC-4D7A-8A44-374FF87375A6}" destId="{65E269C5-7EE1-4367-9A47-C854A4F184F1}" srcOrd="0" destOrd="0" presId="urn:microsoft.com/office/officeart/2005/8/layout/vList2"/>
    <dgm:cxn modelId="{EF7BCD1F-1F3E-45C3-9BFB-AE48EBF331E4}" type="presParOf" srcId="{01FED3FA-EEBC-4D7A-8A44-374FF87375A6}" destId="{FA7D7D9D-D378-4A43-B058-EDED6418AEB7}" srcOrd="1" destOrd="0" presId="urn:microsoft.com/office/officeart/2005/8/layout/vList2"/>
    <dgm:cxn modelId="{450EEFA3-486E-48E2-85E5-35A92830F161}" type="presParOf" srcId="{01FED3FA-EEBC-4D7A-8A44-374FF87375A6}" destId="{1683EF66-58FF-4B0A-98FE-7B86C2FE4A33}" srcOrd="2" destOrd="0" presId="urn:microsoft.com/office/officeart/2005/8/layout/vList2"/>
    <dgm:cxn modelId="{8B1DD07D-0379-48C3-A135-9D3E71794EF5}" type="presParOf" srcId="{01FED3FA-EEBC-4D7A-8A44-374FF87375A6}" destId="{0F1775A0-8FEB-4B0F-A0CC-57FF27AE5F8A}" srcOrd="3" destOrd="0" presId="urn:microsoft.com/office/officeart/2005/8/layout/vList2"/>
    <dgm:cxn modelId="{3DD2F5D6-F8C9-4C1D-9C94-F82EC479B237}" type="presParOf" srcId="{01FED3FA-EEBC-4D7A-8A44-374FF87375A6}" destId="{4F1ED0C2-C9DD-4A65-9E1E-ED89C8C9EF3C}" srcOrd="4" destOrd="0" presId="urn:microsoft.com/office/officeart/2005/8/layout/vList2"/>
    <dgm:cxn modelId="{1437A6D6-8988-48E1-885F-AD0E5C326715}" type="presParOf" srcId="{01FED3FA-EEBC-4D7A-8A44-374FF87375A6}" destId="{3A190FD6-6DD7-4ED7-8EA5-213D51A9A1CE}" srcOrd="5" destOrd="0" presId="urn:microsoft.com/office/officeart/2005/8/layout/vList2"/>
    <dgm:cxn modelId="{5844087D-4858-4496-B22A-CD3021C49548}" type="presParOf" srcId="{01FED3FA-EEBC-4D7A-8A44-374FF87375A6}" destId="{D68AAD51-D41F-4145-83C5-870799CA70AB}" srcOrd="6" destOrd="0" presId="urn:microsoft.com/office/officeart/2005/8/layout/vList2"/>
    <dgm:cxn modelId="{EBD2DA63-E320-4406-BA80-D8DE59F4A468}" type="presParOf" srcId="{01FED3FA-EEBC-4D7A-8A44-374FF87375A6}" destId="{98325EB8-C8E9-4119-8872-59033FCC5DBE}" srcOrd="7" destOrd="0" presId="urn:microsoft.com/office/officeart/2005/8/layout/vList2"/>
    <dgm:cxn modelId="{9E6D3984-48D9-47D6-9A56-8D0A907402ED}" type="presParOf" srcId="{01FED3FA-EEBC-4D7A-8A44-374FF87375A6}" destId="{A8D246A8-F623-4585-BDA6-A9F32968B49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69C5-7EE1-4367-9A47-C854A4F184F1}">
      <dsp:nvSpPr>
        <dsp:cNvPr id="0" name=""/>
        <dsp:cNvSpPr/>
      </dsp:nvSpPr>
      <dsp:spPr>
        <a:xfrm>
          <a:off x="0" y="504908"/>
          <a:ext cx="10837862" cy="6084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Overview of COVID19 Lending Programs </a:t>
          </a:r>
        </a:p>
      </dsp:txBody>
      <dsp:txXfrm>
        <a:off x="29700" y="534608"/>
        <a:ext cx="10778462" cy="549000"/>
      </dsp:txXfrm>
    </dsp:sp>
    <dsp:sp modelId="{1683EF66-58FF-4B0A-98FE-7B86C2FE4A33}">
      <dsp:nvSpPr>
        <dsp:cNvPr id="0" name=""/>
        <dsp:cNvSpPr/>
      </dsp:nvSpPr>
      <dsp:spPr>
        <a:xfrm>
          <a:off x="0" y="1169716"/>
          <a:ext cx="10837862" cy="6084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Economic Injury Disaster Loans – They’re Back, what you need to know.</a:t>
          </a:r>
        </a:p>
      </dsp:txBody>
      <dsp:txXfrm>
        <a:off x="29700" y="1199416"/>
        <a:ext cx="10778462" cy="549000"/>
      </dsp:txXfrm>
    </dsp:sp>
    <dsp:sp modelId="{4F1ED0C2-C9DD-4A65-9E1E-ED89C8C9EF3C}">
      <dsp:nvSpPr>
        <dsp:cNvPr id="0" name=""/>
        <dsp:cNvSpPr/>
      </dsp:nvSpPr>
      <dsp:spPr>
        <a:xfrm>
          <a:off x="0" y="1871469"/>
          <a:ext cx="10837862" cy="6084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PPP - Changes and information on the newly released forgiveness application</a:t>
          </a:r>
        </a:p>
      </dsp:txBody>
      <dsp:txXfrm>
        <a:off x="29700" y="1901169"/>
        <a:ext cx="10778462" cy="549000"/>
      </dsp:txXfrm>
    </dsp:sp>
    <dsp:sp modelId="{D68AAD51-D41F-4145-83C5-870799CA70AB}">
      <dsp:nvSpPr>
        <dsp:cNvPr id="0" name=""/>
        <dsp:cNvSpPr/>
      </dsp:nvSpPr>
      <dsp:spPr>
        <a:xfrm>
          <a:off x="0" y="2540417"/>
          <a:ext cx="10837862" cy="6084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 Main Street Lending - Lender portal launches, updates &amp; current info.</a:t>
          </a:r>
        </a:p>
      </dsp:txBody>
      <dsp:txXfrm>
        <a:off x="29700" y="2570117"/>
        <a:ext cx="10778462" cy="549000"/>
      </dsp:txXfrm>
    </dsp:sp>
    <dsp:sp modelId="{A8D246A8-F623-4585-BDA6-A9F32968B490}">
      <dsp:nvSpPr>
        <dsp:cNvPr id="0" name=""/>
        <dsp:cNvSpPr/>
      </dsp:nvSpPr>
      <dsp:spPr>
        <a:xfrm>
          <a:off x="0" y="3238029"/>
          <a:ext cx="10837862" cy="6084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Times New Roman" panose="02020603050405020304" pitchFamily="18" charset="0"/>
              <a:cs typeface="Times New Roman" panose="02020603050405020304" pitchFamily="18" charset="0"/>
            </a:rPr>
            <a:t>Q &amp; A</a:t>
          </a:r>
        </a:p>
      </dsp:txBody>
      <dsp:txXfrm>
        <a:off x="29700" y="3267729"/>
        <a:ext cx="10778462" cy="549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65700FC0-9E7A-4C53-8A3B-3C3C9A736C42}" type="datetimeFigureOut">
              <a:rPr lang="en-US" smtClean="0"/>
              <a:pPr/>
              <a:t>3/2/2021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CB48944F-81ED-4843-A3E6-D41A6908762D}" type="slidenum">
              <a:rPr lang="en-US" smtClean="0"/>
              <a:pPr/>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8AF122B6-E47E-4A80-A9F3-23FD10D674FE}" type="datetimeFigureOut">
              <a:rPr lang="en-US" smtClean="0"/>
              <a:pPr/>
              <a:t>3/2/2021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3DF1C5CE-222C-4659-9A99-B99FC42AF6EC}" type="slidenum">
              <a:rPr lang="en-US" smtClean="0"/>
              <a:pPr/>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15</a:t>
            </a:fld>
            <a:endParaRPr lang="en-US"/>
          </a:p>
        </p:txBody>
      </p:sp>
    </p:spTree>
    <p:extLst>
      <p:ext uri="{BB962C8B-B14F-4D97-AF65-F5344CB8AC3E}">
        <p14:creationId xmlns:p14="http://schemas.microsoft.com/office/powerpoint/2010/main" val="1729354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36304E-FDE3-4B4F-A3B7-EBE87F3FA5E2}" type="slidenum">
              <a:rPr lang="en-US" noProof="0" smtClean="0"/>
              <a:pPr/>
              <a:t>16</a:t>
            </a:fld>
            <a:endParaRPr lang="en-US" noProof="0" dirty="0"/>
          </a:p>
        </p:txBody>
      </p:sp>
    </p:spTree>
    <p:extLst>
      <p:ext uri="{BB962C8B-B14F-4D97-AF65-F5344CB8AC3E}">
        <p14:creationId xmlns:p14="http://schemas.microsoft.com/office/powerpoint/2010/main" val="3255332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18</a:t>
            </a:fld>
            <a:endParaRPr lang="en-US"/>
          </a:p>
        </p:txBody>
      </p:sp>
    </p:spTree>
    <p:extLst>
      <p:ext uri="{BB962C8B-B14F-4D97-AF65-F5344CB8AC3E}">
        <p14:creationId xmlns:p14="http://schemas.microsoft.com/office/powerpoint/2010/main" val="31123001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66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3/2/2021</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pic>
        <p:nvPicPr>
          <p:cNvPr id="10" name="Picture 4">
            <a:extLst>
              <a:ext uri="{FF2B5EF4-FFF2-40B4-BE49-F238E27FC236}">
                <a16:creationId xmlns:a16="http://schemas.microsoft.com/office/drawing/2014/main" id="{12A14E54-55A9-4F20-9610-C179FAC9B747}"/>
              </a:ext>
            </a:extLst>
          </p:cNvPr>
          <p:cNvPicPr>
            <a:picLocks noChangeAspect="1" noChangeArrowheads="1"/>
          </p:cNvPicPr>
          <p:nvPr userDrawn="1"/>
        </p:nvPicPr>
        <p:blipFill>
          <a:blip r:embed="rId2" cstate="print"/>
          <a:srcRect/>
          <a:stretch>
            <a:fillRect/>
          </a:stretch>
        </p:blipFill>
        <p:spPr bwMode="auto">
          <a:xfrm>
            <a:off x="3628887" y="279400"/>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pic>
        <p:nvPicPr>
          <p:cNvPr id="7" name="Picture 4">
            <a:extLst>
              <a:ext uri="{FF2B5EF4-FFF2-40B4-BE49-F238E27FC236}">
                <a16:creationId xmlns:a16="http://schemas.microsoft.com/office/drawing/2014/main" id="{BB608E5D-696D-460B-A7CB-39964BA2665F}"/>
              </a:ext>
            </a:extLst>
          </p:cNvPr>
          <p:cNvPicPr>
            <a:picLocks noChangeAspect="1" noChangeArrowheads="1"/>
          </p:cNvPicPr>
          <p:nvPr userDrawn="1"/>
        </p:nvPicPr>
        <p:blipFill>
          <a:blip r:embed="rId2" cstate="print"/>
          <a:srcRect/>
          <a:stretch>
            <a:fillRect/>
          </a:stretch>
        </p:blipFill>
        <p:spPr bwMode="auto">
          <a:xfrm>
            <a:off x="3638124" y="317137"/>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pPr/>
              <a:t>3/2/2021</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9625"/>
            <a:ext cx="109728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pPr/>
              <a:t>3/2/2021</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pic>
        <p:nvPicPr>
          <p:cNvPr id="6" name="Picture 4">
            <a:extLst>
              <a:ext uri="{FF2B5EF4-FFF2-40B4-BE49-F238E27FC236}">
                <a16:creationId xmlns:a16="http://schemas.microsoft.com/office/drawing/2014/main" id="{7AE989A5-EF4C-4A10-A4D5-E78D0BFA9E08}"/>
              </a:ext>
            </a:extLst>
          </p:cNvPr>
          <p:cNvPicPr>
            <a:picLocks noChangeAspect="1" noChangeArrowheads="1"/>
          </p:cNvPicPr>
          <p:nvPr userDrawn="1"/>
        </p:nvPicPr>
        <p:blipFill>
          <a:blip r:embed="rId2" cstate="print"/>
          <a:srcRect/>
          <a:stretch>
            <a:fillRect/>
          </a:stretch>
        </p:blipFill>
        <p:spPr bwMode="auto">
          <a:xfrm>
            <a:off x="3619651" y="265833"/>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pPr/>
              <a:t>3/2/2021</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pic>
        <p:nvPicPr>
          <p:cNvPr id="8" name="Picture 4">
            <a:extLst>
              <a:ext uri="{FF2B5EF4-FFF2-40B4-BE49-F238E27FC236}">
                <a16:creationId xmlns:a16="http://schemas.microsoft.com/office/drawing/2014/main" id="{C2B4D8DE-2814-40EB-B14A-AA57595D7D35}"/>
              </a:ext>
            </a:extLst>
          </p:cNvPr>
          <p:cNvPicPr>
            <a:picLocks noChangeAspect="1" noChangeArrowheads="1"/>
          </p:cNvPicPr>
          <p:nvPr userDrawn="1"/>
        </p:nvPicPr>
        <p:blipFill>
          <a:blip r:embed="rId2" cstate="print"/>
          <a:srcRect/>
          <a:stretch>
            <a:fillRect/>
          </a:stretch>
        </p:blipFill>
        <p:spPr bwMode="auto">
          <a:xfrm>
            <a:off x="3628888" y="312336"/>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tx1">
                  <a:lumMod val="65000"/>
                  <a:lumOff val="35000"/>
                </a:schemeClr>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lumMod val="65000"/>
                  <a:lumOff val="35000"/>
                </a:schemeClr>
              </a:solidFill>
            </a:endParaRPr>
          </a:p>
        </p:txBody>
      </p:sp>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solidFill>
                <a:latin typeface="Century Gothic" pitchFamily="34" charset="0"/>
              </a:defRPr>
            </a:lvl1p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4800"/>
        </a:lnSpc>
        <a:spcBef>
          <a:spcPct val="0"/>
        </a:spcBef>
        <a:buNone/>
        <a:defRPr sz="4800" kern="1200">
          <a:solidFill>
            <a:schemeClr val="tx2"/>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hyperlink" Target="mailto:cares@brinkersimpson.com" TargetMode="External"/><Relationship Id="rId2" Type="http://schemas.openxmlformats.org/officeDocument/2006/relationships/hyperlink" Target="http://www.brinkersimpsoncares.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7855"/>
            <a:ext cx="10363200" cy="4608946"/>
          </a:xfrm>
        </p:spPr>
        <p:txBody>
          <a:bodyPr/>
          <a:lstStyle/>
          <a:p>
            <a:pPr marL="342900" indent="-342900">
              <a:buFont typeface="+mj-lt"/>
              <a:buAutoNum type="arabicPeriod"/>
            </a:pP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COVID19 Financial Resource Update Webinar</a:t>
            </a: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br>
              <a:rPr lang="en-US" sz="1500" dirty="0">
                <a:solidFill>
                  <a:schemeClr val="tx1"/>
                </a:solidFill>
                <a:latin typeface="Times New Roman" panose="02020603050405020304" pitchFamily="18" charset="0"/>
                <a:cs typeface="Times New Roman" panose="02020603050405020304" pitchFamily="18" charset="0"/>
              </a:rPr>
            </a:br>
            <a:br>
              <a:rPr lang="en-US" sz="1500" dirty="0">
                <a:solidFill>
                  <a:schemeClr val="tx1"/>
                </a:solidFill>
                <a:latin typeface="Times New Roman" panose="02020603050405020304" pitchFamily="18" charset="0"/>
                <a:cs typeface="Times New Roman" panose="02020603050405020304" pitchFamily="18" charset="0"/>
              </a:rPr>
            </a:br>
            <a:br>
              <a:rPr lang="en-US" sz="1500" dirty="0">
                <a:latin typeface="Times New Roman" panose="02020603050405020304" pitchFamily="18" charset="0"/>
                <a:cs typeface="Times New Roman" panose="02020603050405020304" pitchFamily="18" charset="0"/>
              </a:rPr>
            </a:br>
            <a:endParaRPr lang="en-US" sz="1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type="subTitle" idx="1"/>
          </p:nvPr>
        </p:nvSpPr>
        <p:spPr/>
        <p:txBody>
          <a:bodyPr>
            <a:normAutofit/>
          </a:bodyPr>
          <a:lstStyle/>
          <a:p>
            <a:r>
              <a:rPr lang="en-US" dirty="0"/>
              <a:t>Presented by:</a:t>
            </a:r>
          </a:p>
          <a:p>
            <a:r>
              <a:rPr lang="en-US" dirty="0"/>
              <a:t>Brinker Simpson &amp; Company, LLC</a:t>
            </a:r>
          </a:p>
        </p:txBody>
      </p:sp>
    </p:spTree>
    <p:extLst>
      <p:ext uri="{BB962C8B-B14F-4D97-AF65-F5344CB8AC3E}">
        <p14:creationId xmlns:p14="http://schemas.microsoft.com/office/powerpoint/2010/main" val="30963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3878409-0BE3-444C-B776-A07E1D946AF7}"/>
              </a:ext>
            </a:extLst>
          </p:cNvPr>
          <p:cNvSpPr>
            <a:spLocks noGrp="1"/>
          </p:cNvSpPr>
          <p:nvPr>
            <p:ph type="title"/>
          </p:nvPr>
        </p:nvSpPr>
        <p:spPr/>
        <p:txBody>
          <a:bodyPr/>
          <a:lstStyle/>
          <a:p>
            <a:br>
              <a:rPr lang="en-US" u="sng" dirty="0">
                <a:latin typeface="Times New Roman" panose="02020603050405020304" pitchFamily="18" charset="0"/>
                <a:cs typeface="Times New Roman" panose="02020603050405020304" pitchFamily="18" charset="0"/>
              </a:rPr>
            </a:br>
            <a:r>
              <a:rPr lang="en-US" sz="4000" u="sng" dirty="0">
                <a:latin typeface="Times New Roman" panose="02020603050405020304" pitchFamily="18" charset="0"/>
                <a:cs typeface="Times New Roman" panose="02020603050405020304" pitchFamily="18" charset="0"/>
              </a:rPr>
              <a:t>MAIN STREET LENDING PROGRAM – MSLP </a:t>
            </a:r>
            <a:br>
              <a:rPr lang="en-US" u="sng" dirty="0">
                <a:latin typeface="Times New Roman" panose="02020603050405020304" pitchFamily="18" charset="0"/>
                <a:cs typeface="Times New Roman" panose="02020603050405020304" pitchFamily="18" charset="0"/>
              </a:rPr>
            </a:br>
            <a:endParaRPr lang="en-US" dirty="0"/>
          </a:p>
        </p:txBody>
      </p:sp>
      <p:sp>
        <p:nvSpPr>
          <p:cNvPr id="9" name="Content Placeholder 8">
            <a:extLst>
              <a:ext uri="{FF2B5EF4-FFF2-40B4-BE49-F238E27FC236}">
                <a16:creationId xmlns:a16="http://schemas.microsoft.com/office/drawing/2014/main" id="{7C272429-03B5-48F7-A21C-AB982132AA7E}"/>
              </a:ext>
            </a:extLst>
          </p:cNvPr>
          <p:cNvSpPr>
            <a:spLocks noGrp="1"/>
          </p:cNvSpPr>
          <p:nvPr>
            <p:ph sz="quarter" idx="13"/>
          </p:nvPr>
        </p:nvSpPr>
        <p:spPr/>
        <p:txBody>
          <a:bodyPr>
            <a:normAutofit lnSpcReduction="10000"/>
          </a:bodyPr>
          <a:lstStyle/>
          <a:p>
            <a:pPr marL="0" indent="0" fontAlgn="base">
              <a:lnSpc>
                <a:spcPct val="90000"/>
              </a:lnSpc>
              <a:buNone/>
            </a:pPr>
            <a:r>
              <a:rPr lang="en-US" sz="3200" i="1" dirty="0">
                <a:latin typeface="Times New Roman" panose="02020603050405020304" pitchFamily="18" charset="0"/>
                <a:cs typeface="Times New Roman" panose="02020603050405020304" pitchFamily="18" charset="0"/>
              </a:rPr>
              <a:t>Additional Borrower CRITERIA:</a:t>
            </a:r>
          </a:p>
          <a:p>
            <a:pPr fontAlgn="base">
              <a:lnSpc>
                <a:spcPct val="90000"/>
              </a:lnSpc>
            </a:pPr>
            <a:r>
              <a:rPr lang="en-US" dirty="0">
                <a:latin typeface="Times New Roman" panose="02020603050405020304" pitchFamily="18" charset="0"/>
                <a:cs typeface="Times New Roman" panose="02020603050405020304" pitchFamily="18" charset="0"/>
              </a:rPr>
              <a:t>If a borrower has outstanding loans with the lender as of December 31, 2019, such loans must have an internal risk rating equivalent to “pass” in the Federal Financial Institutions Examination Council’s supervisory rating system on that date. </a:t>
            </a:r>
          </a:p>
          <a:p>
            <a:pPr fontAlgn="base">
              <a:lnSpc>
                <a:spcPct val="90000"/>
              </a:lnSpc>
            </a:pPr>
            <a:r>
              <a:rPr lang="en-US" dirty="0">
                <a:latin typeface="Times New Roman" panose="02020603050405020304" pitchFamily="18" charset="0"/>
                <a:cs typeface="Times New Roman" panose="02020603050405020304" pitchFamily="18" charset="0"/>
              </a:rPr>
              <a:t> Additionally, lenders are expected to conduct an assessment of each potential borrower’s financial condition at the time of application. </a:t>
            </a:r>
          </a:p>
        </p:txBody>
      </p:sp>
      <p:sp>
        <p:nvSpPr>
          <p:cNvPr id="5" name="Text Placeholder 4">
            <a:extLst>
              <a:ext uri="{FF2B5EF4-FFF2-40B4-BE49-F238E27FC236}">
                <a16:creationId xmlns:a16="http://schemas.microsoft.com/office/drawing/2014/main" id="{76E67486-4B92-4494-B3A0-30D3613E530F}"/>
              </a:ext>
            </a:extLst>
          </p:cNvPr>
          <p:cNvSpPr>
            <a:spLocks noGrp="1"/>
          </p:cNvSpPr>
          <p:nvPr>
            <p:ph sz="half" idx="2"/>
          </p:nvPr>
        </p:nvSpPr>
        <p:spPr/>
        <p:txBody>
          <a:bodyPr>
            <a:normAutofit fontScale="85000" lnSpcReduction="20000"/>
          </a:bodyPr>
          <a:lstStyle/>
          <a:p>
            <a:pPr fontAlgn="base">
              <a:lnSpc>
                <a:spcPct val="90000"/>
              </a:lnSpc>
            </a:pPr>
            <a:endParaRPr lang="en-US" sz="1800" dirty="0"/>
          </a:p>
          <a:p>
            <a:pPr marL="0" indent="0">
              <a:buNone/>
            </a:pPr>
            <a:r>
              <a:rPr lang="en-US" sz="1800" dirty="0">
                <a:latin typeface="Times New Roman" panose="02020603050405020304" pitchFamily="18" charset="0"/>
                <a:cs typeface="Times New Roman" panose="02020603050405020304" pitchFamily="18" charset="0"/>
              </a:rPr>
              <a:t>In addition to other certifications required by statutes and regulations, the following certifications are required by eligible borrowers: </a:t>
            </a:r>
          </a:p>
          <a:p>
            <a:r>
              <a:rPr lang="en-US" sz="1800" dirty="0">
                <a:latin typeface="Times New Roman" panose="02020603050405020304" pitchFamily="18" charset="0"/>
                <a:cs typeface="Times New Roman" panose="02020603050405020304" pitchFamily="18" charset="0"/>
              </a:rPr>
              <a:t>Borrowers must commit to </a:t>
            </a:r>
            <a:r>
              <a:rPr lang="en-US" sz="1800" dirty="0"/>
              <a:t>from repaying principal balance or interest on any debt until the Main Street loan is repaid in full, unless the debt or interest payment is mandatory and due </a:t>
            </a:r>
          </a:p>
          <a:p>
            <a:r>
              <a:rPr lang="en-US" sz="1800" dirty="0"/>
              <a:t>Borrowers must commit that it will not seek to cancel or reduce any of its committed lines of credit with the Main Street lender or any other lender </a:t>
            </a:r>
          </a:p>
          <a:p>
            <a:r>
              <a:rPr lang="en-US" sz="1800" dirty="0"/>
              <a:t>Borrower must certify that it has a reasonable basis to believe that, as of the date of origination of the Main Street loan, it has the ability to meet its financial obligations for at least the next 90 days and does not expect to file for bankruptcy during that time period </a:t>
            </a:r>
          </a:p>
          <a:p>
            <a:r>
              <a:rPr lang="en-US" sz="1800" dirty="0"/>
              <a:t>Borrowers must commit to following compensation, stock repurchase, and dividend restrictions as outlined in the CARES Act for the duration of the loan term plus 1 year Exception: S-corporations and other tax pass-through entities may continue to make distributions to the extent reasonably required to cover its owners’ tax obligations in respect of the entity’s earnings </a:t>
            </a:r>
            <a:r>
              <a:rPr lang="en-US" sz="1800" dirty="0">
                <a:latin typeface="Times New Roman" panose="02020603050405020304" pitchFamily="18" charset="0"/>
                <a:cs typeface="Times New Roman" panose="02020603050405020304" pitchFamily="18" charset="0"/>
              </a:rPr>
              <a:t>refrain</a:t>
            </a:r>
          </a:p>
        </p:txBody>
      </p:sp>
      <p:sp>
        <p:nvSpPr>
          <p:cNvPr id="2" name="TextBox 1">
            <a:extLst>
              <a:ext uri="{FF2B5EF4-FFF2-40B4-BE49-F238E27FC236}">
                <a16:creationId xmlns:a16="http://schemas.microsoft.com/office/drawing/2014/main" id="{2F971480-E425-40C5-BEB7-96CB2DA4680A}"/>
              </a:ext>
            </a:extLst>
          </p:cNvPr>
          <p:cNvSpPr txBox="1"/>
          <p:nvPr/>
        </p:nvSpPr>
        <p:spPr>
          <a:xfrm>
            <a:off x="6834909" y="6309297"/>
            <a:ext cx="4647170" cy="369332"/>
          </a:xfrm>
          <a:prstGeom prst="rect">
            <a:avLst/>
          </a:prstGeom>
          <a:noFill/>
        </p:spPr>
        <p:txBody>
          <a:bodyPr wrap="none" rtlCol="0">
            <a:spAutoFit/>
          </a:bodyPr>
          <a:lstStyle/>
          <a:p>
            <a:r>
              <a:rPr lang="en-US" dirty="0">
                <a:solidFill>
                  <a:schemeClr val="bg1">
                    <a:lumMod val="50000"/>
                  </a:schemeClr>
                </a:solidFill>
              </a:rPr>
              <a:t>SOURCE: US CHAMBER OF COMMERCE </a:t>
            </a:r>
          </a:p>
        </p:txBody>
      </p:sp>
    </p:spTree>
    <p:extLst>
      <p:ext uri="{BB962C8B-B14F-4D97-AF65-F5344CB8AC3E}">
        <p14:creationId xmlns:p14="http://schemas.microsoft.com/office/powerpoint/2010/main" val="66418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9" y="1951892"/>
            <a:ext cx="11025554" cy="4615962"/>
          </a:xfrm>
        </p:spPr>
        <p:txBody>
          <a:bodyPr>
            <a:normAutofit/>
          </a:bodyPr>
          <a:lstStyle/>
          <a:p>
            <a:pPr fontAlgn="base">
              <a:lnSpc>
                <a:spcPct val="90000"/>
              </a:lnSpc>
            </a:pPr>
            <a:r>
              <a:rPr lang="en-US" sz="3200" u="sng" dirty="0">
                <a:latin typeface="Times New Roman" panose="02020603050405020304" pitchFamily="18" charset="0"/>
                <a:cs typeface="Times New Roman" panose="02020603050405020304" pitchFamily="18" charset="0"/>
              </a:rPr>
              <a:t>MAIN STREET LENDING PROGRAM - MSLP</a:t>
            </a:r>
          </a:p>
          <a:p>
            <a:pPr algn="l"/>
            <a:endParaRPr lang="en-US" sz="1800" dirty="0"/>
          </a:p>
          <a:p>
            <a:pPr algn="l"/>
            <a:r>
              <a:rPr lang="en-US" sz="2500" dirty="0">
                <a:latin typeface="Times New Roman" panose="02020603050405020304" pitchFamily="18" charset="0"/>
                <a:cs typeface="Times New Roman" panose="02020603050405020304" pitchFamily="18" charset="0"/>
              </a:rPr>
              <a:t>Retention of Employees </a:t>
            </a:r>
          </a:p>
          <a:p>
            <a:pPr algn="l"/>
            <a:endParaRPr lang="en-US" sz="2500" dirty="0">
              <a:latin typeface="Times New Roman" panose="02020603050405020304" pitchFamily="18" charset="0"/>
              <a:cs typeface="Times New Roman" panose="02020603050405020304" pitchFamily="18" charset="0"/>
            </a:endParaRPr>
          </a:p>
          <a:p>
            <a:pPr algn="l"/>
            <a:r>
              <a:rPr lang="en-US" sz="1800" dirty="0"/>
              <a:t>Eligible borrowers that participate in any Main Street Lending Program facility should make </a:t>
            </a:r>
            <a:r>
              <a:rPr lang="en-US" sz="1800" b="1" dirty="0"/>
              <a:t>commercially reasonable efforts to maintain its payroll and retain its employees during the time that the term loan is outstanding</a:t>
            </a:r>
            <a:r>
              <a:rPr lang="en-US" sz="1800" dirty="0"/>
              <a:t>. The Federal Reserve further clarifies that to make “commercially reasonable efforts” borrowers should undertake good-faith efforts to maintain payroll and retain employees, in light of its capacities, the economic environment, its available resources, and the business need for labor. Businesses that have already laid-off or furloughed workers as a result of COVID-19 are still eligible to apply for Main Street loans. </a:t>
            </a:r>
            <a:endParaRPr lang="en-US" sz="1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3572EFF-0835-4D42-BAE6-42FD1650550B}"/>
              </a:ext>
            </a:extLst>
          </p:cNvPr>
          <p:cNvSpPr txBox="1"/>
          <p:nvPr/>
        </p:nvSpPr>
        <p:spPr>
          <a:xfrm>
            <a:off x="6834909" y="6309297"/>
            <a:ext cx="4647170" cy="369332"/>
          </a:xfrm>
          <a:prstGeom prst="rect">
            <a:avLst/>
          </a:prstGeom>
          <a:noFill/>
        </p:spPr>
        <p:txBody>
          <a:bodyPr wrap="none" rtlCol="0">
            <a:spAutoFit/>
          </a:bodyPr>
          <a:lstStyle/>
          <a:p>
            <a:r>
              <a:rPr lang="en-US" dirty="0">
                <a:solidFill>
                  <a:schemeClr val="bg1">
                    <a:lumMod val="50000"/>
                  </a:schemeClr>
                </a:solidFill>
              </a:rPr>
              <a:t>SOURCE: US CHAMBER OF COMMERCE </a:t>
            </a:r>
          </a:p>
        </p:txBody>
      </p:sp>
    </p:spTree>
    <p:extLst>
      <p:ext uri="{BB962C8B-B14F-4D97-AF65-F5344CB8AC3E}">
        <p14:creationId xmlns:p14="http://schemas.microsoft.com/office/powerpoint/2010/main" val="4051960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341745" y="1939635"/>
            <a:ext cx="11379200" cy="4738255"/>
          </a:xfrm>
        </p:spPr>
        <p:txBody>
          <a:bodyPr>
            <a:normAutofit fontScale="40000" lnSpcReduction="20000"/>
          </a:bodyPr>
          <a:lstStyle/>
          <a:p>
            <a:pPr fontAlgn="base">
              <a:lnSpc>
                <a:spcPct val="90000"/>
              </a:lnSpc>
            </a:pPr>
            <a:r>
              <a:rPr lang="en-US" sz="5000" dirty="0">
                <a:latin typeface="Times New Roman" panose="02020603050405020304" pitchFamily="18" charset="0"/>
                <a:cs typeface="Times New Roman" panose="02020603050405020304" pitchFamily="18" charset="0"/>
              </a:rPr>
              <a:t>Paycheck Protection Program – History Lesson</a:t>
            </a:r>
          </a:p>
          <a:p>
            <a:pPr fontAlgn="base">
              <a:lnSpc>
                <a:spcPct val="90000"/>
              </a:lnSpc>
            </a:pPr>
            <a:endParaRPr lang="en-US" sz="1300" dirty="0"/>
          </a:p>
          <a:p>
            <a:pPr marL="342900" indent="-342900" algn="l">
              <a:buFont typeface="Arial" panose="020B0604020202020204" pitchFamily="34" charset="0"/>
              <a:buChar char="•"/>
            </a:pPr>
            <a:r>
              <a:rPr lang="en-US" sz="2900" dirty="0"/>
              <a:t>The  Coronavirus Aid, Relief, and Economic Security Act, also known as the CARES Act, was enacted on March 27, 2020 to provide immediate assistance to individuals, families, and businesses affected by the COVID-19 pandemic.  One of the provisions of the CARES Act included a loan program authorizing the Small Business Administration to temporarily guarantee loans under a new 7(a) loan program titled the Paycheck Protection Program (PPP).   Loans guaranteed under the Paycheck Protection Program (PPP) are  100 percent guaranteed by SBA, and the full principal amount of the loans may qualify for loan forgiveness. </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The forgiveness component is what attracted massive interest in the program as business owners across the country are faced with government shut down orders that have caused significant declines in economic activity.</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The PPP was made available to borrowers as early as April 3 and the initial funding tranche was quickly depleted.  The SBA stopped accepting applications on April 16th,  2020.  Additional funding for the program was made available April 24th and applications resumed shortly thereafter.</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As additional details and provisions of the PPP became available, many borrowers became concerned by the lack of flexibility available if borrowers hoped to attain maximum forgiveness of the loan.   Further frustrating borrowers, the application for forgiveness came a month after it’s legislative due date.  </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At that point, many borrowers realized they would likely be incurring a loan they could not afford and did not plan for.  The rules required borrowers to rehire employees even if the business was 100% shut down or faced with significant reductions to the forgivable amount of the loan. </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Many borrowers indicated making spending decisions similar to that of Montgomery Brewster in Brewster’s millions.  The spending was directed towards meeting criteria for forgiveness rather than addressing critical financial needs of the business that were necessary to remain viable post pandemic.</a:t>
            </a:r>
          </a:p>
          <a:p>
            <a:pPr marL="342900" indent="-342900" algn="l">
              <a:buFont typeface="Arial" panose="020B0604020202020204" pitchFamily="34" charset="0"/>
              <a:buChar char="•"/>
            </a:pPr>
            <a:endParaRPr lang="en-US" sz="2900" dirty="0"/>
          </a:p>
          <a:p>
            <a:pPr marL="342900" indent="-342900" algn="l">
              <a:buFont typeface="Arial" panose="020B0604020202020204" pitchFamily="34" charset="0"/>
              <a:buChar char="•"/>
            </a:pPr>
            <a:r>
              <a:rPr lang="en-US" sz="2900" dirty="0"/>
              <a:t>To address these changes, Congress passed H.R. 7010 – The Paycheck Protection Program Flexibility Act  of 2020 (PPPFA) and President Trump signed the legislation into law on June 5th, 2020.</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2254609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C7DB0-C2D4-44B3-A303-F49FDA06A018}"/>
              </a:ext>
            </a:extLst>
          </p:cNvPr>
          <p:cNvSpPr>
            <a:spLocks noGrp="1"/>
          </p:cNvSpPr>
          <p:nvPr>
            <p:ph type="title"/>
          </p:nvPr>
        </p:nvSpPr>
        <p:spPr>
          <a:xfrm>
            <a:off x="609600" y="452581"/>
            <a:ext cx="10972800" cy="1209964"/>
          </a:xfrm>
        </p:spPr>
        <p:txBody>
          <a:bodyPr/>
          <a:lstStyle/>
          <a:p>
            <a:br>
              <a:rPr lang="en-US" dirty="0">
                <a:solidFill>
                  <a:schemeClr val="tx1">
                    <a:lumMod val="95000"/>
                    <a:lumOff val="5000"/>
                  </a:schemeClr>
                </a:solidFill>
                <a:latin typeface="Times New Roman" panose="02020603050405020304" pitchFamily="18" charset="0"/>
                <a:cs typeface="Times New Roman" panose="02020603050405020304" pitchFamily="18" charset="0"/>
              </a:rPr>
            </a:b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Overview - Paycheck Protection Program</a:t>
            </a: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endParaRPr lang="en-US" dirty="0"/>
          </a:p>
        </p:txBody>
      </p:sp>
      <p:sp>
        <p:nvSpPr>
          <p:cNvPr id="6" name="Text Placeholder 5">
            <a:extLst>
              <a:ext uri="{FF2B5EF4-FFF2-40B4-BE49-F238E27FC236}">
                <a16:creationId xmlns:a16="http://schemas.microsoft.com/office/drawing/2014/main" id="{81430295-E5E4-4B71-BB8F-BD186D16ADA7}"/>
              </a:ext>
            </a:extLst>
          </p:cNvPr>
          <p:cNvSpPr>
            <a:spLocks noGrp="1"/>
          </p:cNvSpPr>
          <p:nvPr>
            <p:ph idx="1"/>
          </p:nvPr>
        </p:nvSpPr>
        <p:spPr>
          <a:xfrm>
            <a:off x="609600" y="1323110"/>
            <a:ext cx="10972800" cy="5299363"/>
          </a:xfrm>
        </p:spPr>
        <p:txBody>
          <a:bodyPr>
            <a:noAutofit/>
          </a:bodyPr>
          <a:lstStyle/>
          <a:p>
            <a:r>
              <a:rPr lang="en-US" sz="1500" dirty="0">
                <a:latin typeface="Times New Roman" panose="02020603050405020304" pitchFamily="18" charset="0"/>
                <a:cs typeface="Times New Roman" panose="02020603050405020304" pitchFamily="18" charset="0"/>
              </a:rPr>
              <a:t>Eligible businesses include nonprofits, veterans’ organizations, tribal concerns, self-employed individuals, sole proprietorships, and independent contractors Major Benefits • Forgiveness of eligible costs, rules apply • A loan payment deferral period</a:t>
            </a:r>
            <a:endParaRPr lang="en-US" sz="15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endParaRPr lang="en-US" sz="15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Loan amount based on 2.5X average monthly payroll costs </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“Covered Costs”</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Payroll - Salaries, wages, bonuses/ hazard pay, employer portion of retirement benefits and health insurance (but not for owner’s), net self employment income, and others</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Non payroll – covered mortgages, rent, utilities</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Utilities is defined as - </a:t>
            </a:r>
            <a:r>
              <a:rPr lang="en-US" sz="1600" dirty="0"/>
              <a:t>business payments for a service for the distribution of electricity, gas, water, telephone, transportation, or internet access for which service began before February 15, 2020 (“business utility payments”). </a:t>
            </a:r>
            <a:endParaRPr lang="en-US" sz="15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sz="15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Funds spent over 8 OR 24 weeks following disbursement</a:t>
            </a:r>
          </a:p>
          <a:p>
            <a:pPr marL="285750" indent="-285750" algn="l">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100% Forgiveness available if certain criteria are met within the eligible timeframe:</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60% of funds used for payroll costs </a:t>
            </a:r>
            <a:endParaRPr lang="en-US" sz="1500" dirty="0">
              <a:solidFill>
                <a:srgbClr val="FF0000"/>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Restoration of headcount</a:t>
            </a:r>
          </a:p>
          <a:p>
            <a:pPr marL="742950" lvl="1" indent="-285750">
              <a:buFont typeface="Arial" panose="020B0604020202020204" pitchFamily="34" charset="0"/>
              <a:buChar char="•"/>
            </a:pPr>
            <a:r>
              <a:rPr lang="en-US" sz="1500" dirty="0">
                <a:solidFill>
                  <a:schemeClr val="tx1">
                    <a:lumMod val="95000"/>
                    <a:lumOff val="5000"/>
                  </a:schemeClr>
                </a:solidFill>
                <a:latin typeface="Times New Roman" panose="02020603050405020304" pitchFamily="18" charset="0"/>
                <a:cs typeface="Times New Roman" panose="02020603050405020304" pitchFamily="18" charset="0"/>
              </a:rPr>
              <a:t>Restoration of compensation levels</a:t>
            </a:r>
          </a:p>
          <a:p>
            <a:pPr marL="285750" indent="-285750" algn="l">
              <a:buFont typeface="Arial" panose="020B0604020202020204" pitchFamily="34" charset="0"/>
              <a:buChar char="•"/>
            </a:pPr>
            <a:r>
              <a:rPr lang="en-US" sz="1500" dirty="0">
                <a:latin typeface="Times New Roman" panose="02020603050405020304" pitchFamily="18" charset="0"/>
                <a:cs typeface="Times New Roman" panose="02020603050405020304" pitchFamily="18" charset="0"/>
              </a:rPr>
              <a:t>Portion of a PPP loan that isn’t forgiven must be repaid over two OR five years.</a:t>
            </a:r>
            <a:endParaRPr lang="en-US" sz="1500"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n-US" sz="1500" dirty="0">
              <a:ln w="0">
                <a:noFill/>
              </a:ln>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a:p>
            <a:pPr marL="285750" indent="-285750" algn="l">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algn="l" fontAlgn="base"/>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561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9" y="1951892"/>
            <a:ext cx="11025554" cy="4615962"/>
          </a:xfrm>
        </p:spPr>
        <p:txBody>
          <a:bodyPr>
            <a:normAutofit fontScale="92500" lnSpcReduction="20000"/>
          </a:bodyPr>
          <a:lstStyle/>
          <a:p>
            <a:pPr fontAlgn="base">
              <a:lnSpc>
                <a:spcPct val="90000"/>
              </a:lnSpc>
            </a:pPr>
            <a:r>
              <a:rPr lang="en-US" sz="3000" u="sng" dirty="0">
                <a:latin typeface="Times New Roman" panose="02020603050405020304" pitchFamily="18" charset="0"/>
                <a:cs typeface="Times New Roman" panose="02020603050405020304" pitchFamily="18" charset="0"/>
              </a:rPr>
              <a:t>Paycheck Protection Program Flexibility Act</a:t>
            </a:r>
          </a:p>
          <a:p>
            <a:pPr fontAlgn="base">
              <a:lnSpc>
                <a:spcPct val="90000"/>
              </a:lnSpc>
            </a:pPr>
            <a:endParaRPr lang="en-US" sz="3000" u="sng" dirty="0">
              <a:latin typeface="Times New Roman" panose="02020603050405020304" pitchFamily="18" charset="0"/>
              <a:cs typeface="Times New Roman" panose="02020603050405020304" pitchFamily="18" charset="0"/>
            </a:endParaRPr>
          </a:p>
          <a:p>
            <a:pPr algn="l" fontAlgn="base">
              <a:lnSpc>
                <a:spcPct val="90000"/>
              </a:lnSpc>
            </a:pPr>
            <a:r>
              <a:rPr lang="en-US" sz="1800" dirty="0">
                <a:latin typeface="Times New Roman" panose="02020603050405020304" pitchFamily="18" charset="0"/>
                <a:cs typeface="Times New Roman" panose="02020603050405020304" pitchFamily="18" charset="0"/>
              </a:rPr>
              <a:t>On Friday May 28th, the House of Representatives passed the Paycheck Protection Program Flexibility Act.  The Senate is expected to pass a version of the bill this week.  Some of the highlights of the House version are below:</a:t>
            </a:r>
          </a:p>
          <a:p>
            <a:pPr algn="l" fontAlgn="base">
              <a:lnSpc>
                <a:spcPct val="90000"/>
              </a:lnSpc>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8 week covered period increased to 24 weeks or December 31, 2020 (eliminates June 30) – whichever is earlier – 8 OR 24 – no </a:t>
            </a:r>
            <a:r>
              <a:rPr lang="en-US" sz="1800" b="1" dirty="0">
                <a:latin typeface="Times New Roman" panose="02020603050405020304" pitchFamily="18" charset="0"/>
                <a:cs typeface="Times New Roman" panose="02020603050405020304" pitchFamily="18" charset="0"/>
              </a:rPr>
              <a:t>“in between”;</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75% of forgivable amount spent on payroll costs reduced to 60%;</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Maturity increased from 2 years to 5 years (at lender discretion for loans closed prior to 6/5/20)</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Exemption based on employee availability paragraph added</a:t>
            </a:r>
          </a:p>
          <a:p>
            <a:pPr marL="285750"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Offers FTE exemptions (SAFE HARBORS) for :</a:t>
            </a:r>
          </a:p>
          <a:p>
            <a:pPr marL="742950" lvl="1"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Inability to rehire anyone who was an employee as of 2/15/20 if there were also unsuccessful efforts to hire similarly qualified employees before 12/31/20</a:t>
            </a:r>
          </a:p>
          <a:p>
            <a:pPr marL="742950" lvl="1"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Is able to document an inability to return to the same level of business activity as such business was operating at before February 15, 2020, due to compliance with requirements established or guidance issued by the Secretary of Health and Human Services, the Director of the Centers for Disease Control and Prevention, or the Occupational Safety and Health Administration during the period beginning on March 1, 2020, and ending December 31, 2020, related to the maintenance of standards for sanitation, social distancing, or any other worker or customer safety requirement related to COVID–19.</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03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idx="4294967295"/>
          </p:nvPr>
        </p:nvSpPr>
        <p:spPr>
          <a:xfrm>
            <a:off x="0" y="1600200"/>
            <a:ext cx="10972800" cy="4525963"/>
          </a:xfrm>
        </p:spPr>
        <p:txBody>
          <a:bodyPr>
            <a:normAutofit/>
          </a:bodyPr>
          <a:lstStyle/>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graphicFrame>
        <p:nvGraphicFramePr>
          <p:cNvPr id="7" name="Table 7">
            <a:extLst>
              <a:ext uri="{FF2B5EF4-FFF2-40B4-BE49-F238E27FC236}">
                <a16:creationId xmlns:a16="http://schemas.microsoft.com/office/drawing/2014/main" id="{778050C8-40EB-4F7F-89DE-060FBE12E535}"/>
              </a:ext>
            </a:extLst>
          </p:cNvPr>
          <p:cNvGraphicFramePr>
            <a:graphicFrameLocks noGrp="1"/>
          </p:cNvGraphicFramePr>
          <p:nvPr/>
        </p:nvGraphicFramePr>
        <p:xfrm>
          <a:off x="253511" y="1424353"/>
          <a:ext cx="11684977" cy="5284179"/>
        </p:xfrm>
        <a:graphic>
          <a:graphicData uri="http://schemas.openxmlformats.org/drawingml/2006/table">
            <a:tbl>
              <a:tblPr firstRow="1" bandRow="1">
                <a:tableStyleId>{6E25E649-3F16-4E02-A733-19D2CDBF48F0}</a:tableStyleId>
              </a:tblPr>
              <a:tblGrid>
                <a:gridCol w="2447414">
                  <a:extLst>
                    <a:ext uri="{9D8B030D-6E8A-4147-A177-3AD203B41FA5}">
                      <a16:colId xmlns:a16="http://schemas.microsoft.com/office/drawing/2014/main" val="222173498"/>
                    </a:ext>
                  </a:extLst>
                </a:gridCol>
                <a:gridCol w="3393454">
                  <a:extLst>
                    <a:ext uri="{9D8B030D-6E8A-4147-A177-3AD203B41FA5}">
                      <a16:colId xmlns:a16="http://schemas.microsoft.com/office/drawing/2014/main" val="3720761445"/>
                    </a:ext>
                  </a:extLst>
                </a:gridCol>
                <a:gridCol w="2778451">
                  <a:extLst>
                    <a:ext uri="{9D8B030D-6E8A-4147-A177-3AD203B41FA5}">
                      <a16:colId xmlns:a16="http://schemas.microsoft.com/office/drawing/2014/main" val="1145420275"/>
                    </a:ext>
                  </a:extLst>
                </a:gridCol>
                <a:gridCol w="3065658">
                  <a:extLst>
                    <a:ext uri="{9D8B030D-6E8A-4147-A177-3AD203B41FA5}">
                      <a16:colId xmlns:a16="http://schemas.microsoft.com/office/drawing/2014/main" val="376530326"/>
                    </a:ext>
                  </a:extLst>
                </a:gridCol>
              </a:tblGrid>
              <a:tr h="415841">
                <a:tc>
                  <a:txBody>
                    <a:bodyPr/>
                    <a:lstStyle/>
                    <a:p>
                      <a:pPr algn="l" fontAlgn="b"/>
                      <a:r>
                        <a:rPr lang="en-US" sz="1800" b="1" u="none" strike="noStrike" dirty="0">
                          <a:solidFill>
                            <a:schemeClr val="bg1"/>
                          </a:solidFill>
                          <a:effectLst/>
                          <a:latin typeface="Georgia" panose="02040502050405020303" pitchFamily="18" charset="0"/>
                        </a:rPr>
                        <a:t>Change </a:t>
                      </a:r>
                      <a:endParaRPr lang="en-US" sz="1800" b="1"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Original</a:t>
                      </a:r>
                      <a:endParaRPr lang="en-US" sz="1800" b="0"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H.R. 7010</a:t>
                      </a:r>
                      <a:endParaRPr lang="en-US" sz="1800" b="0"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Notes</a:t>
                      </a:r>
                      <a:endParaRPr lang="en-US" sz="1800" b="0" i="0" u="none" strike="noStrike" dirty="0">
                        <a:solidFill>
                          <a:schemeClr val="bg1"/>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816502041"/>
                  </a:ext>
                </a:extLst>
              </a:tr>
              <a:tr h="415841">
                <a:tc>
                  <a:txBody>
                    <a:bodyPr/>
                    <a:lstStyle/>
                    <a:p>
                      <a:pPr algn="l" fontAlgn="b"/>
                      <a:r>
                        <a:rPr lang="en-US" sz="1200" b="0" u="none" strike="noStrike" dirty="0">
                          <a:solidFill>
                            <a:srgbClr val="000000"/>
                          </a:solidFill>
                          <a:effectLst/>
                        </a:rPr>
                        <a:t>Maturity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2 years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5 years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Applies to loan applications after 6/3.  Other borrowers can request from lender.</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3518174861"/>
                  </a:ext>
                </a:extLst>
              </a:tr>
              <a:tr h="415841">
                <a:tc>
                  <a:txBody>
                    <a:bodyPr/>
                    <a:lstStyle/>
                    <a:p>
                      <a:pPr algn="l" fontAlgn="b"/>
                      <a:r>
                        <a:rPr lang="en-US" sz="1200" b="0" u="none" strike="noStrike" dirty="0">
                          <a:solidFill>
                            <a:srgbClr val="000000"/>
                          </a:solidFill>
                          <a:effectLst/>
                        </a:rPr>
                        <a:t>Deferral of payment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6 months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date the lender receives the forgiveness amount from the SBA</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Should allow for longer deferral period; in most cases.</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1976862245"/>
                  </a:ext>
                </a:extLst>
              </a:tr>
              <a:tr h="415841">
                <a:tc>
                  <a:txBody>
                    <a:bodyPr/>
                    <a:lstStyle/>
                    <a:p>
                      <a:pPr algn="l" fontAlgn="b"/>
                      <a:r>
                        <a:rPr lang="en-US" sz="1200" b="0" u="none" strike="noStrike">
                          <a:solidFill>
                            <a:srgbClr val="000000"/>
                          </a:solidFill>
                          <a:effectLst/>
                        </a:rPr>
                        <a:t>Covered Period </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8 weeks or 6/30/20 (earlier of)</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24 weeks or 12/31/2020 (earlier of)</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a:solidFill>
                            <a:srgbClr val="000000"/>
                          </a:solidFill>
                          <a:effectLst/>
                        </a:rPr>
                        <a:t>Election available to retain 8 week period end</a:t>
                      </a:r>
                      <a:endParaRPr lang="en-US" sz="1200" b="0" i="0" u="none" strike="noStrike">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151375147"/>
                  </a:ext>
                </a:extLst>
              </a:tr>
              <a:tr h="763827">
                <a:tc>
                  <a:txBody>
                    <a:bodyPr/>
                    <a:lstStyle/>
                    <a:p>
                      <a:pPr algn="l" fontAlgn="b"/>
                      <a:r>
                        <a:rPr lang="en-US" sz="1200" b="0" u="none" strike="noStrike" dirty="0">
                          <a:solidFill>
                            <a:srgbClr val="000000"/>
                          </a:solidFill>
                          <a:effectLst/>
                        </a:rPr>
                        <a:t>Payroll Minimum %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75% of forgivable balance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Must spend 60% to receive any forgiveness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A co-sponsor of the bill and Senator Rubio have indicated the intent is not to establish a cliff but to maintain the sliding scale.  Legislative tweak is expected).</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3042312712"/>
                  </a:ext>
                </a:extLst>
              </a:tr>
              <a:tr h="763827">
                <a:tc>
                  <a:txBody>
                    <a:bodyPr/>
                    <a:lstStyle/>
                    <a:p>
                      <a:pPr algn="l" fontAlgn="b"/>
                      <a:r>
                        <a:rPr lang="en-US" sz="1200" b="0" u="none" strike="noStrike" dirty="0">
                          <a:solidFill>
                            <a:srgbClr val="000000"/>
                          </a:solidFill>
                          <a:effectLst/>
                        </a:rPr>
                        <a:t>FTE/Salary Restoration</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6/30/2020</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a:solidFill>
                            <a:srgbClr val="000000"/>
                          </a:solidFill>
                          <a:effectLst/>
                        </a:rPr>
                        <a:t>12/31/2020</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333333"/>
                          </a:solidFill>
                          <a:effectLst/>
                        </a:rPr>
                        <a:t>as long as the FTEs or salary/hourly wage are restored to February 15th levels any time prior to the end of 2020, no reduction in forgiveness will be required</a:t>
                      </a:r>
                      <a:endParaRPr lang="en-US" sz="1200" b="0" i="0" u="none" strike="noStrike" dirty="0">
                        <a:solidFill>
                          <a:srgbClr val="333333"/>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264570020"/>
                  </a:ext>
                </a:extLst>
              </a:tr>
              <a:tr h="575325">
                <a:tc>
                  <a:txBody>
                    <a:bodyPr/>
                    <a:lstStyle/>
                    <a:p>
                      <a:pPr algn="l" fontAlgn="b"/>
                      <a:r>
                        <a:rPr lang="en-US" sz="1200" b="0" u="none" strike="noStrike" dirty="0">
                          <a:solidFill>
                            <a:srgbClr val="000000"/>
                          </a:solidFill>
                          <a:effectLst/>
                        </a:rPr>
                        <a:t>Payroll Tax Deferral from CARES Act</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Available until loan forgiveness granted</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Full deferral per CARES Act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333333"/>
                          </a:solidFill>
                          <a:effectLst/>
                        </a:rPr>
                        <a:t>2020 deferral of employer portion of Social Security Tax to be repaid 50% in 2021 &amp; 50% in 2022.</a:t>
                      </a:r>
                      <a:endParaRPr lang="en-US" sz="1200" b="0" i="0" u="none" strike="noStrike" dirty="0">
                        <a:solidFill>
                          <a:srgbClr val="333333"/>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454376660"/>
                  </a:ext>
                </a:extLst>
              </a:tr>
              <a:tr h="1517836">
                <a:tc>
                  <a:txBody>
                    <a:bodyPr/>
                    <a:lstStyle/>
                    <a:p>
                      <a:pPr algn="l" fontAlgn="b"/>
                      <a:r>
                        <a:rPr lang="en-US" sz="1200" b="0" u="none" strike="noStrike">
                          <a:solidFill>
                            <a:srgbClr val="000000"/>
                          </a:solidFill>
                          <a:effectLst/>
                        </a:rPr>
                        <a:t>Exemption for lost FTEs</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n/a</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inability to rehire FTEs who were employees as of 2/15/20; inability to hire similarly qualified employees for unfilled roles as of 12/31; inability to return to same level of business as such business was operating at before 2/15/20 as a result of COVID mitigation measures</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The 3rd option provides substantial relief and is the most impactful change relative to FTE.  This should help restaurants, bars, hotels, </a:t>
                      </a:r>
                      <a:r>
                        <a:rPr lang="en-US" sz="1200" b="0" u="none" strike="noStrike" dirty="0" err="1">
                          <a:solidFill>
                            <a:srgbClr val="000000"/>
                          </a:solidFill>
                          <a:effectLst/>
                        </a:rPr>
                        <a:t>etc</a:t>
                      </a:r>
                      <a:r>
                        <a:rPr lang="en-US" sz="1200" b="0" u="none" strike="noStrike" dirty="0">
                          <a:solidFill>
                            <a:srgbClr val="000000"/>
                          </a:solidFill>
                          <a:effectLst/>
                        </a:rPr>
                        <a:t> avoid any reduction in forgiveness as a result of reduced headcount.</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252696883"/>
                  </a:ext>
                </a:extLst>
              </a:tr>
            </a:tbl>
          </a:graphicData>
        </a:graphic>
      </p:graphicFrame>
      <p:sp>
        <p:nvSpPr>
          <p:cNvPr id="11" name="TextBox 10">
            <a:extLst>
              <a:ext uri="{FF2B5EF4-FFF2-40B4-BE49-F238E27FC236}">
                <a16:creationId xmlns:a16="http://schemas.microsoft.com/office/drawing/2014/main" id="{24A638BB-DA08-42BF-A991-5B59D5C1CED1}"/>
              </a:ext>
            </a:extLst>
          </p:cNvPr>
          <p:cNvSpPr txBox="1"/>
          <p:nvPr/>
        </p:nvSpPr>
        <p:spPr>
          <a:xfrm>
            <a:off x="253511" y="731837"/>
            <a:ext cx="11684977" cy="553998"/>
          </a:xfrm>
          <a:prstGeom prst="rect">
            <a:avLst/>
          </a:prstGeom>
          <a:noFill/>
        </p:spPr>
        <p:txBody>
          <a:bodyPr wrap="square" rtlCol="0">
            <a:spAutoFit/>
          </a:bodyPr>
          <a:lstStyle/>
          <a:p>
            <a:pPr algn="ctr"/>
            <a:r>
              <a:rPr lang="en-US" sz="3000" dirty="0">
                <a:latin typeface="Georgia" panose="02040502050405020303" pitchFamily="18" charset="0"/>
              </a:rPr>
              <a:t>H.R. 7010 – CHANGES TO THE PPP</a:t>
            </a:r>
          </a:p>
        </p:txBody>
      </p:sp>
    </p:spTree>
    <p:extLst>
      <p:ext uri="{BB962C8B-B14F-4D97-AF65-F5344CB8AC3E}">
        <p14:creationId xmlns:p14="http://schemas.microsoft.com/office/powerpoint/2010/main" val="51401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vert="horz" lIns="91440" tIns="45720" rIns="91440" bIns="45720" rtlCol="0" anchor="b">
            <a:normAutofit/>
          </a:bodyPr>
          <a:lstStyle/>
          <a:p>
            <a:r>
              <a:rPr lang="en-US" dirty="0">
                <a:latin typeface="Times New Roman" panose="02020603050405020304" pitchFamily="18" charset="0"/>
                <a:cs typeface="Times New Roman" panose="02020603050405020304" pitchFamily="18" charset="0"/>
              </a:rPr>
              <a:t>Salary @ 75%  Calculation</a:t>
            </a:r>
          </a:p>
        </p:txBody>
      </p:sp>
      <p:sp>
        <p:nvSpPr>
          <p:cNvPr id="3" name="Content Placeholder 2">
            <a:extLst>
              <a:ext uri="{FF2B5EF4-FFF2-40B4-BE49-F238E27FC236}">
                <a16:creationId xmlns:a16="http://schemas.microsoft.com/office/drawing/2014/main" id="{81AE2ABD-6423-40E9-B6C7-A78EC75998F5}"/>
              </a:ext>
            </a:extLst>
          </p:cNvPr>
          <p:cNvSpPr>
            <a:spLocks noGrp="1"/>
          </p:cNvSpPr>
          <p:nvPr>
            <p:ph sz="quarter" idx="13"/>
          </p:nvPr>
        </p:nvSpPr>
        <p:spPr>
          <a:xfrm>
            <a:off x="337231" y="2015215"/>
            <a:ext cx="5003938" cy="4526280"/>
          </a:xfrm>
        </p:spPr>
        <p:txBody>
          <a:bodyPr>
            <a:normAutofit/>
          </a:bodyPr>
          <a:lstStyle/>
          <a:p>
            <a:pPr marL="457200" indent="-457200">
              <a:lnSpc>
                <a:spcPct val="90000"/>
              </a:lnSpc>
              <a:buFont typeface="+mj-lt"/>
              <a:buAutoNum type="arabicPeriod"/>
            </a:pPr>
            <a:r>
              <a:rPr lang="en-US" sz="1300" dirty="0"/>
              <a:t>Compares on an employee by employee basis the average salary or hourly wage paid over the covered period to 1Q20</a:t>
            </a:r>
          </a:p>
          <a:p>
            <a:pPr marL="457200" indent="-457200">
              <a:lnSpc>
                <a:spcPct val="90000"/>
              </a:lnSpc>
              <a:buFont typeface="+mj-lt"/>
              <a:buAutoNum type="arabicPeriod"/>
            </a:pPr>
            <a:r>
              <a:rPr lang="en-US" sz="1300" dirty="0"/>
              <a:t>For each employee paid during the covered period , enter their salary or hourly wage</a:t>
            </a:r>
          </a:p>
          <a:p>
            <a:pPr marL="457200" indent="-457200">
              <a:lnSpc>
                <a:spcPct val="90000"/>
              </a:lnSpc>
              <a:buFont typeface="+mj-lt"/>
              <a:buAutoNum type="arabicPeriod"/>
            </a:pPr>
            <a:r>
              <a:rPr lang="en-US" sz="1300" dirty="0"/>
              <a:t>Compare each employee to average annual over first quarter of 2020</a:t>
            </a:r>
          </a:p>
          <a:p>
            <a:pPr marL="457200" indent="-457200">
              <a:lnSpc>
                <a:spcPct val="90000"/>
              </a:lnSpc>
              <a:buFont typeface="+mj-lt"/>
              <a:buAutoNum type="arabicPeriod"/>
            </a:pPr>
            <a:r>
              <a:rPr lang="en-US" sz="1300" b="1" dirty="0"/>
              <a:t>Safe Harbor</a:t>
            </a:r>
          </a:p>
          <a:p>
            <a:pPr marL="857250" lvl="1" indent="-457200">
              <a:lnSpc>
                <a:spcPct val="90000"/>
              </a:lnSpc>
              <a:buFont typeface="+mj-lt"/>
              <a:buAutoNum type="arabicPeriod"/>
            </a:pPr>
            <a:r>
              <a:rPr lang="en-US" sz="1200" b="1" dirty="0">
                <a:latin typeface="Times New Roman" panose="02020603050405020304" pitchFamily="18" charset="0"/>
                <a:cs typeface="Times New Roman" panose="02020603050405020304" pitchFamily="18" charset="0"/>
              </a:rPr>
              <a:t>Salary level restored by application submission date or 12/31/20</a:t>
            </a:r>
          </a:p>
          <a:p>
            <a:pPr marL="457200" indent="-457200">
              <a:lnSpc>
                <a:spcPct val="90000"/>
              </a:lnSpc>
              <a:buFont typeface="+mj-lt"/>
              <a:buAutoNum type="arabicPeriod"/>
            </a:pPr>
            <a:r>
              <a:rPr lang="en-US" sz="1300" dirty="0"/>
              <a:t>See Calculation from app below</a:t>
            </a:r>
          </a:p>
          <a:p>
            <a:pPr marL="0" indent="0">
              <a:lnSpc>
                <a:spcPct val="90000"/>
              </a:lnSpc>
              <a:buNone/>
            </a:pPr>
            <a:endParaRPr lang="en-US" sz="1300" dirty="0"/>
          </a:p>
        </p:txBody>
      </p:sp>
      <p:pic>
        <p:nvPicPr>
          <p:cNvPr id="6" name="Picture 5">
            <a:extLst>
              <a:ext uri="{FF2B5EF4-FFF2-40B4-BE49-F238E27FC236}">
                <a16:creationId xmlns:a16="http://schemas.microsoft.com/office/drawing/2014/main" id="{74E6ADB5-E4E0-4A44-9468-525017DE114F}"/>
              </a:ext>
            </a:extLst>
          </p:cNvPr>
          <p:cNvPicPr>
            <a:picLocks noChangeAspect="1"/>
          </p:cNvPicPr>
          <p:nvPr/>
        </p:nvPicPr>
        <p:blipFill>
          <a:blip r:embed="rId3"/>
          <a:stretch>
            <a:fillRect/>
          </a:stretch>
        </p:blipFill>
        <p:spPr>
          <a:xfrm>
            <a:off x="5635869" y="2036496"/>
            <a:ext cx="5562966" cy="2785008"/>
          </a:xfrm>
          <a:prstGeom prst="rect">
            <a:avLst/>
          </a:prstGeom>
        </p:spPr>
      </p:pic>
      <p:pic>
        <p:nvPicPr>
          <p:cNvPr id="4" name="Picture 3">
            <a:extLst>
              <a:ext uri="{FF2B5EF4-FFF2-40B4-BE49-F238E27FC236}">
                <a16:creationId xmlns:a16="http://schemas.microsoft.com/office/drawing/2014/main" id="{E88D3963-DEAA-4DE4-A0A2-F07A21D3F6EE}"/>
              </a:ext>
            </a:extLst>
          </p:cNvPr>
          <p:cNvPicPr>
            <a:picLocks noChangeAspect="1"/>
          </p:cNvPicPr>
          <p:nvPr/>
        </p:nvPicPr>
        <p:blipFill>
          <a:blip r:embed="rId4"/>
          <a:stretch>
            <a:fillRect/>
          </a:stretch>
        </p:blipFill>
        <p:spPr>
          <a:xfrm>
            <a:off x="337231" y="4110022"/>
            <a:ext cx="5255758" cy="2387020"/>
          </a:xfrm>
          <a:prstGeom prst="rect">
            <a:avLst/>
          </a:prstGeom>
        </p:spPr>
      </p:pic>
    </p:spTree>
    <p:extLst>
      <p:ext uri="{BB962C8B-B14F-4D97-AF65-F5344CB8AC3E}">
        <p14:creationId xmlns:p14="http://schemas.microsoft.com/office/powerpoint/2010/main" val="3856839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942391" y="2258008"/>
            <a:ext cx="10161037" cy="3914192"/>
          </a:xfrm>
        </p:spPr>
        <p:txBody>
          <a:bodyPr>
            <a:normAutofit fontScale="85000" lnSpcReduction="20000"/>
          </a:bodyPr>
          <a:lstStyle/>
          <a:p>
            <a:pPr fontAlgn="base">
              <a:lnSpc>
                <a:spcPct val="90000"/>
              </a:lnSpc>
            </a:pPr>
            <a:r>
              <a:rPr lang="en-US" sz="5000" dirty="0">
                <a:latin typeface="Times New Roman" panose="02020603050405020304" pitchFamily="18" charset="0"/>
                <a:cs typeface="Times New Roman" panose="02020603050405020304" pitchFamily="18" charset="0"/>
              </a:rPr>
              <a:t>Paycheck Protection Program – Forgiveness Application </a:t>
            </a:r>
          </a:p>
          <a:p>
            <a:pPr fontAlgn="base">
              <a:lnSpc>
                <a:spcPct val="90000"/>
              </a:lnSpc>
            </a:pPr>
            <a:endParaRPr lang="en-US" sz="1300" dirty="0"/>
          </a:p>
          <a:p>
            <a:pPr algn="l" fontAlgn="base">
              <a:lnSpc>
                <a:spcPct val="90000"/>
              </a:lnSpc>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Alternate Payroll Covered Period Election</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Paid and incurred are BOTH eligible as forgivable payroll costs</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Exclusion of Owner Benefits </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FTE = Total hours worked / 40  hours</a:t>
            </a:r>
          </a:p>
          <a:p>
            <a:pPr marL="742950" lvl="1" indent="-285750" algn="l" fontAlgn="base">
              <a:lnSpc>
                <a:spcPct val="90000"/>
              </a:lnSpc>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Option to select simplified method where employees who worked 40 hours = 1 and any employee who did not = .5</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Confirmation of $100K annualized pay period to exclude salary restoration for certain employees</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Sole Props 2019 - 52/8; no need to confirm 2020 income</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Salary reduction is measured against the 1</a:t>
            </a:r>
            <a:r>
              <a:rPr lang="en-US" sz="2200" baseline="30000" dirty="0">
                <a:latin typeface="Times New Roman" panose="02020603050405020304" pitchFamily="18" charset="0"/>
                <a:cs typeface="Times New Roman" panose="02020603050405020304" pitchFamily="18" charset="0"/>
              </a:rPr>
              <a:t>st</a:t>
            </a:r>
            <a:r>
              <a:rPr lang="en-US" sz="2200" dirty="0">
                <a:latin typeface="Times New Roman" panose="02020603050405020304" pitchFamily="18" charset="0"/>
                <a:cs typeface="Times New Roman" panose="02020603050405020304" pitchFamily="18" charset="0"/>
              </a:rPr>
              <a:t> quarter of 2020</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Relief for headcount reduction related to employees fired for cause and / or employees who choose not to return to work</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6825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body" sz="half" idx="2"/>
          </p:nvPr>
        </p:nvSpPr>
        <p:spPr>
          <a:xfrm>
            <a:off x="879231" y="2110154"/>
            <a:ext cx="9451731" cy="4233496"/>
          </a:xfrm>
        </p:spPr>
        <p:txBody>
          <a:bodyPr>
            <a:normAutofit/>
          </a:bodyPr>
          <a:lstStyle/>
          <a:p>
            <a:pPr fontAlgn="base">
              <a:lnSpc>
                <a:spcPct val="90000"/>
              </a:lnSpc>
            </a:pPr>
            <a:r>
              <a:rPr lang="en-US" sz="3000" u="sng" dirty="0">
                <a:latin typeface="Times New Roman" panose="02020603050405020304" pitchFamily="18" charset="0"/>
                <a:cs typeface="Times New Roman" panose="02020603050405020304" pitchFamily="18" charset="0"/>
              </a:rPr>
              <a:t>What We Still Don’t Know; Questions Remain</a:t>
            </a:r>
          </a:p>
          <a:p>
            <a:pPr marL="457200" indent="-457200" algn="l" fontAlgn="base">
              <a:lnSpc>
                <a:spcPct val="90000"/>
              </a:lnSpc>
              <a:buFont typeface="Arial" panose="020B0604020202020204" pitchFamily="34" charset="0"/>
              <a:buChar char="•"/>
            </a:pPr>
            <a:endParaRPr lang="en-US" sz="3000" u="sng"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dirty="0"/>
              <a:t>How EIDL Grant impacts forgiveness</a:t>
            </a:r>
          </a:p>
          <a:p>
            <a:pPr marL="342900" indent="-342900" algn="l">
              <a:buFont typeface="Arial" panose="020B0604020202020204" pitchFamily="34" charset="0"/>
              <a:buChar char="•"/>
            </a:pPr>
            <a:r>
              <a:rPr lang="en-US" dirty="0"/>
              <a:t>Self Rentals</a:t>
            </a:r>
          </a:p>
          <a:p>
            <a:pPr marL="342900" indent="-342900" algn="l">
              <a:buFont typeface="Arial" panose="020B0604020202020204" pitchFamily="34" charset="0"/>
              <a:buChar char="•"/>
            </a:pPr>
            <a:r>
              <a:rPr lang="en-US" dirty="0"/>
              <a:t>Can you apply for forgiveness in advance of 24 week end date – we don’t think so.</a:t>
            </a:r>
          </a:p>
          <a:p>
            <a:pPr marL="342900" indent="-342900" algn="l">
              <a:buFont typeface="Arial" panose="020B0604020202020204" pitchFamily="34" charset="0"/>
              <a:buChar char="•"/>
            </a:pPr>
            <a:r>
              <a:rPr lang="en-US" dirty="0"/>
              <a:t>Tax treatment of expenses if no forgiveness decision by time of filing return</a:t>
            </a:r>
          </a:p>
          <a:p>
            <a:pPr marL="342900" indent="-342900" algn="l">
              <a:buFont typeface="Arial" panose="020B0604020202020204" pitchFamily="34" charset="0"/>
              <a:buChar char="•"/>
            </a:pPr>
            <a:r>
              <a:rPr lang="en-US" dirty="0"/>
              <a:t>Self-employed – tax forgiveness</a:t>
            </a:r>
          </a:p>
          <a:p>
            <a:pPr marL="342900" indent="-342900" algn="l">
              <a:buFont typeface="Arial" panose="020B0604020202020204" pitchFamily="34" charset="0"/>
              <a:buChar char="•"/>
            </a:pPr>
            <a:r>
              <a:rPr lang="en-US" dirty="0"/>
              <a:t>Benefits for owner/employees</a:t>
            </a:r>
          </a:p>
          <a:p>
            <a:pPr marL="342900" indent="-342900" algn="l">
              <a:buFont typeface="Arial" panose="020B0604020202020204" pitchFamily="34" charset="0"/>
              <a:buChar char="•"/>
            </a:pPr>
            <a:r>
              <a:rPr lang="en-US" dirty="0"/>
              <a:t>Definition of Utilities allowed, cell phones? Trash? </a:t>
            </a:r>
          </a:p>
          <a:p>
            <a:pPr marL="342900" indent="-342900" algn="l">
              <a:buFont typeface="Arial" panose="020B0604020202020204" pitchFamily="34" charset="0"/>
              <a:buChar char="•"/>
            </a:pPr>
            <a:r>
              <a:rPr lang="en-US" dirty="0"/>
              <a:t>Definition of transportation, what’s included  </a:t>
            </a:r>
          </a:p>
          <a:p>
            <a:pPr marL="342900" indent="-342900" algn="l">
              <a:buFont typeface="Arial" panose="020B0604020202020204" pitchFamily="34" charset="0"/>
              <a:buChar char="•"/>
            </a:pPr>
            <a:r>
              <a:rPr lang="en-US" dirty="0"/>
              <a:t>Definition of interest costs allowed </a:t>
            </a:r>
          </a:p>
          <a:p>
            <a:pPr marL="342900" indent="-342900" algn="l">
              <a:buFont typeface="Arial" panose="020B0604020202020204" pitchFamily="34" charset="0"/>
              <a:buChar char="•"/>
            </a:pPr>
            <a:r>
              <a:rPr lang="en-US" dirty="0"/>
              <a:t>Impact of indirect impact for new FTE safe harbor (linen company impacted by restaurant orders)</a:t>
            </a:r>
          </a:p>
          <a:p>
            <a:pPr algn="l"/>
            <a:endParaRPr lang="en-US" dirty="0"/>
          </a:p>
          <a:p>
            <a:endParaRPr lang="en-US" dirty="0"/>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37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480290" y="1985818"/>
            <a:ext cx="11111345" cy="4626841"/>
          </a:xfrm>
        </p:spPr>
        <p:txBody>
          <a:bodyPr>
            <a:normAutofit/>
          </a:bodyPr>
          <a:lstStyle/>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r>
              <a:rPr lang="en-US" sz="6000" dirty="0">
                <a:latin typeface="Times New Roman" panose="02020603050405020304" pitchFamily="18" charset="0"/>
                <a:cs typeface="Times New Roman" panose="02020603050405020304" pitchFamily="18" charset="0"/>
              </a:rPr>
              <a:t>Q &amp; A</a:t>
            </a:r>
          </a:p>
          <a:p>
            <a:pPr marL="0" indent="0" algn="ctr">
              <a:buNone/>
            </a:pPr>
            <a:r>
              <a:rPr lang="en-US" sz="4000" dirty="0">
                <a:latin typeface="Times New Roman" panose="02020603050405020304" pitchFamily="18" charset="0"/>
                <a:cs typeface="Times New Roman" panose="02020603050405020304" pitchFamily="18" charset="0"/>
              </a:rPr>
              <a:t>Visit </a:t>
            </a:r>
            <a:r>
              <a:rPr lang="en-US" sz="4000" dirty="0">
                <a:latin typeface="Times New Roman" panose="02020603050405020304" pitchFamily="18" charset="0"/>
                <a:cs typeface="Times New Roman" panose="02020603050405020304" pitchFamily="18" charset="0"/>
                <a:hlinkClick r:id="rId2"/>
              </a:rPr>
              <a:t>www.brinkersimpsoncares.com</a:t>
            </a:r>
            <a:r>
              <a:rPr lang="en-US" sz="4000" dirty="0">
                <a:latin typeface="Times New Roman" panose="02020603050405020304" pitchFamily="18" charset="0"/>
                <a:cs typeface="Times New Roman" panose="02020603050405020304" pitchFamily="18" charset="0"/>
              </a:rPr>
              <a:t> for the most up to date information and / or email questions to </a:t>
            </a:r>
            <a:r>
              <a:rPr lang="en-US" sz="4000" dirty="0">
                <a:latin typeface="Times New Roman" panose="02020603050405020304" pitchFamily="18" charset="0"/>
                <a:cs typeface="Times New Roman" panose="02020603050405020304" pitchFamily="18" charset="0"/>
                <a:hlinkClick r:id="rId3"/>
              </a:rPr>
              <a:t>cares@brinkersimpson.com</a:t>
            </a:r>
            <a:r>
              <a:rPr lang="en-US" sz="4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48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1" y="630314"/>
            <a:ext cx="10972800" cy="1600200"/>
          </a:xfrm>
        </p:spPr>
        <p:txBody>
          <a:bodyPr/>
          <a:lstStyle/>
          <a:p>
            <a:r>
              <a:rPr lang="en-US" sz="7800" dirty="0">
                <a:latin typeface="Times New Roman" panose="02020603050405020304" pitchFamily="18" charset="0"/>
                <a:cs typeface="Times New Roman" panose="02020603050405020304" pitchFamily="18" charset="0"/>
              </a:rPr>
              <a:t>DISCLAIMER</a:t>
            </a:r>
          </a:p>
        </p:txBody>
      </p:sp>
      <p:sp>
        <p:nvSpPr>
          <p:cNvPr id="3" name="Content Placeholder 2"/>
          <p:cNvSpPr>
            <a:spLocks noGrp="1"/>
          </p:cNvSpPr>
          <p:nvPr>
            <p:ph idx="1"/>
          </p:nvPr>
        </p:nvSpPr>
        <p:spPr>
          <a:xfrm>
            <a:off x="790112" y="2450237"/>
            <a:ext cx="10798205" cy="4066544"/>
          </a:xfrm>
        </p:spPr>
        <p:txBody>
          <a:bodyPr>
            <a:normAutofit fontScale="92500" lnSpcReduction="20000"/>
          </a:bodyPr>
          <a:lstStyle/>
          <a:p>
            <a:pPr marL="0" indent="0">
              <a:buNone/>
            </a:pPr>
            <a:r>
              <a:rPr lang="en-US" dirty="0"/>
              <a:t>This analysis is not tax or legal advice and is not intended or written to be used, and cannot be used, for purposes of avoiding tax penalties that may be imposed on any taxpayer. </a:t>
            </a:r>
          </a:p>
          <a:p>
            <a:pPr marL="0" indent="0">
              <a:buNone/>
            </a:pPr>
            <a:endParaRPr lang="en-US" dirty="0"/>
          </a:p>
          <a:p>
            <a:pPr marL="0" indent="0">
              <a:buNone/>
            </a:pPr>
            <a:r>
              <a:rPr lang="en-US" dirty="0"/>
              <a:t>The information contained herein is general in nature and based on authorities that are subject to change. Brinker Simpson &amp; Company, LLC guarantees neither the accuracy nor completeness of any information and is not responsible for any errors or omissions, or for results obtained by others as a result of reliance upon such information. Brinker Simpson &amp; Company, LLC assumes no obligation to inform the reader of any changes in tax laws or other factors that could affect information contained herein. This publication does not, and is not intended to, provide legal, tax or accounting advice, and readers should consult their tax advisors concerning the application of tax laws to their particular situations.</a:t>
            </a:r>
          </a:p>
          <a:p>
            <a:endParaRPr lang="en-US" dirty="0"/>
          </a:p>
        </p:txBody>
      </p:sp>
    </p:spTree>
    <p:extLst>
      <p:ext uri="{BB962C8B-B14F-4D97-AF65-F5344CB8AC3E}">
        <p14:creationId xmlns:p14="http://schemas.microsoft.com/office/powerpoint/2010/main" val="179458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46621"/>
            <a:ext cx="11150600" cy="920336"/>
          </a:xfrm>
          <a:prstGeom prst="rect">
            <a:avLst/>
          </a:prstGeom>
        </p:spPr>
        <p:txBody>
          <a:bodyPr vert="horz" lIns="91440" tIns="45720" rIns="91440" bIns="45720" rtlCol="0" anchor="b">
            <a:normAutofit/>
          </a:bodyPr>
          <a:lstStyle/>
          <a:p>
            <a:r>
              <a:rPr lang="en-US" sz="5000" dirty="0">
                <a:latin typeface="Times New Roman" panose="02020603050405020304" pitchFamily="18" charset="0"/>
                <a:cs typeface="Times New Roman" panose="02020603050405020304" pitchFamily="18" charset="0"/>
              </a:rPr>
              <a:t>AGENDA</a:t>
            </a:r>
          </a:p>
        </p:txBody>
      </p:sp>
      <p:graphicFrame>
        <p:nvGraphicFramePr>
          <p:cNvPr id="47" name="TextBox 3">
            <a:extLst>
              <a:ext uri="{FF2B5EF4-FFF2-40B4-BE49-F238E27FC236}">
                <a16:creationId xmlns:a16="http://schemas.microsoft.com/office/drawing/2014/main" id="{34F674CB-F11F-46ED-A0B4-DD4D579F9BE1}"/>
              </a:ext>
            </a:extLst>
          </p:cNvPr>
          <p:cNvGraphicFramePr/>
          <p:nvPr>
            <p:extLst>
              <p:ext uri="{D42A27DB-BD31-4B8C-83A1-F6EECF244321}">
                <p14:modId xmlns:p14="http://schemas.microsoft.com/office/powerpoint/2010/main" val="3648440038"/>
              </p:ext>
            </p:extLst>
          </p:nvPr>
        </p:nvGraphicFramePr>
        <p:xfrm>
          <a:off x="444019" y="1373563"/>
          <a:ext cx="10837862"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38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5B2B7-74C6-4B28-A38D-8591398BAA9A}"/>
              </a:ext>
            </a:extLst>
          </p:cNvPr>
          <p:cNvSpPr>
            <a:spLocks noGrp="1"/>
          </p:cNvSpPr>
          <p:nvPr>
            <p:ph type="title"/>
          </p:nvPr>
        </p:nvSpPr>
        <p:spPr>
          <a:xfrm>
            <a:off x="631371" y="979715"/>
            <a:ext cx="10972800" cy="1600200"/>
          </a:xfrm>
        </p:spPr>
        <p:txBody>
          <a:bodyPr/>
          <a:lstStyle/>
          <a:p>
            <a:pPr lvl="0"/>
            <a:r>
              <a:rPr lang="en-US" dirty="0">
                <a:latin typeface="Times New Roman" panose="02020603050405020304" pitchFamily="18" charset="0"/>
                <a:cs typeface="Times New Roman" panose="02020603050405020304" pitchFamily="18" charset="0"/>
              </a:rPr>
              <a:t>Economic Injury Disaster Loans  (EIDL)</a:t>
            </a:r>
            <a:br>
              <a:rPr lang="en-US" dirty="0"/>
            </a:br>
            <a:br>
              <a:rPr lang="en-US" sz="1200" dirty="0"/>
            </a:br>
            <a:endParaRPr lang="en-US" dirty="0"/>
          </a:p>
        </p:txBody>
      </p:sp>
      <p:sp>
        <p:nvSpPr>
          <p:cNvPr id="3" name="Content Placeholder 2">
            <a:extLst>
              <a:ext uri="{FF2B5EF4-FFF2-40B4-BE49-F238E27FC236}">
                <a16:creationId xmlns:a16="http://schemas.microsoft.com/office/drawing/2014/main" id="{A6A96452-44EF-4136-B9D0-FBC06DEFF05C}"/>
              </a:ext>
            </a:extLst>
          </p:cNvPr>
          <p:cNvSpPr>
            <a:spLocks noGrp="1"/>
          </p:cNvSpPr>
          <p:nvPr>
            <p:ph sz="quarter" idx="13"/>
          </p:nvPr>
        </p:nvSpPr>
        <p:spPr/>
        <p:txBody>
          <a:bodyPr>
            <a:normAutofit fontScale="77500" lnSpcReduction="20000"/>
          </a:bodyPr>
          <a:lstStyle/>
          <a:p>
            <a:pPr marL="0" indent="0">
              <a:buNone/>
            </a:pPr>
            <a:r>
              <a:rPr lang="en-US" sz="2200" b="1" i="1" dirty="0">
                <a:latin typeface="Times New Roman" panose="02020603050405020304" pitchFamily="18" charset="0"/>
                <a:cs typeface="Times New Roman" panose="02020603050405020304" pitchFamily="18" charset="0"/>
              </a:rPr>
              <a:t>Who is ELIGIBLE? </a:t>
            </a:r>
          </a:p>
          <a:p>
            <a:pPr marL="0" indent="0">
              <a:buNone/>
            </a:pPr>
            <a:r>
              <a:rPr lang="en-US" sz="1600" dirty="0">
                <a:latin typeface="Times New Roman" panose="02020603050405020304" pitchFamily="18" charset="0"/>
                <a:cs typeface="Times New Roman" panose="02020603050405020304" pitchFamily="18" charset="0"/>
              </a:rPr>
              <a:t>In general, all of the following entities that have suffered substantial economic injury caused by a disaster provided they were in existence on January 31, 2020: </a:t>
            </a:r>
          </a:p>
          <a:p>
            <a:pPr marL="0" indent="0">
              <a:buNone/>
            </a:pPr>
            <a:r>
              <a:rPr lang="en-US" sz="1600" dirty="0">
                <a:latin typeface="Times New Roman" panose="02020603050405020304" pitchFamily="18" charset="0"/>
                <a:cs typeface="Times New Roman" panose="02020603050405020304" pitchFamily="18" charset="0"/>
              </a:rPr>
              <a:t>• Businesses with 500 or fewer employees </a:t>
            </a:r>
          </a:p>
          <a:p>
            <a:pPr marL="0" indent="0">
              <a:buNone/>
            </a:pPr>
            <a:r>
              <a:rPr lang="en-US" sz="1600" dirty="0">
                <a:latin typeface="Times New Roman" panose="02020603050405020304" pitchFamily="18" charset="0"/>
                <a:cs typeface="Times New Roman" panose="02020603050405020304" pitchFamily="18" charset="0"/>
              </a:rPr>
              <a:t>• Cooperatives, ESOPs, and tribal small businesses with fewer than 500 employees </a:t>
            </a:r>
          </a:p>
          <a:p>
            <a:pPr marL="0" indent="0">
              <a:buNone/>
            </a:pPr>
            <a:r>
              <a:rPr lang="en-US" sz="1600" dirty="0">
                <a:latin typeface="Times New Roman" panose="02020603050405020304" pitchFamily="18" charset="0"/>
                <a:cs typeface="Times New Roman" panose="02020603050405020304" pitchFamily="18" charset="0"/>
              </a:rPr>
              <a:t>• Sole proprietors </a:t>
            </a:r>
          </a:p>
          <a:p>
            <a:pPr marL="0" indent="0">
              <a:buNone/>
            </a:pPr>
            <a:r>
              <a:rPr lang="en-US" sz="1600" dirty="0">
                <a:latin typeface="Times New Roman" panose="02020603050405020304" pitchFamily="18" charset="0"/>
                <a:cs typeface="Times New Roman" panose="02020603050405020304" pitchFamily="18" charset="0"/>
              </a:rPr>
              <a:t>• Independent contractors</a:t>
            </a:r>
          </a:p>
          <a:p>
            <a:pPr marL="0" indent="0">
              <a:buNone/>
            </a:pPr>
            <a:r>
              <a:rPr lang="en-US" sz="1600" dirty="0">
                <a:latin typeface="Times New Roman" panose="02020603050405020304" pitchFamily="18" charset="0"/>
                <a:cs typeface="Times New Roman" panose="02020603050405020304" pitchFamily="18" charset="0"/>
              </a:rPr>
              <a:t> • Most private nonprofits</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2200" b="1" i="1" dirty="0">
                <a:latin typeface="Times New Roman" panose="02020603050405020304" pitchFamily="18" charset="0"/>
                <a:cs typeface="Times New Roman" panose="02020603050405020304" pitchFamily="18" charset="0"/>
              </a:rPr>
              <a:t>What are the LOAN PARAMETERS? </a:t>
            </a:r>
          </a:p>
          <a:p>
            <a:pPr marL="0" indent="0">
              <a:buNone/>
            </a:pPr>
            <a:endParaRPr lang="en-US" sz="1600" b="1" i="1" dirty="0"/>
          </a:p>
          <a:p>
            <a:r>
              <a:rPr lang="en-US" sz="1800" dirty="0">
                <a:latin typeface="Times New Roman" panose="02020603050405020304" pitchFamily="18" charset="0"/>
                <a:cs typeface="Times New Roman" panose="02020603050405020304" pitchFamily="18" charset="0"/>
              </a:rPr>
              <a:t>The maximum EIDL is a $2 million working capital loan at a rate of 3.75% for businesses and 2.75% for non-profits with up to a 30-year term </a:t>
            </a:r>
          </a:p>
          <a:p>
            <a:r>
              <a:rPr lang="en-US" sz="1800" dirty="0">
                <a:latin typeface="Times New Roman" panose="02020603050405020304" pitchFamily="18" charset="0"/>
                <a:cs typeface="Times New Roman" panose="02020603050405020304" pitchFamily="18" charset="0"/>
              </a:rPr>
              <a:t>Payments on Coronavirus EIDL loans are deferred for one year • Up to $200,000 can be approved without a personal guarantee </a:t>
            </a:r>
          </a:p>
          <a:p>
            <a:r>
              <a:rPr lang="en-US" sz="1800" dirty="0">
                <a:latin typeface="Times New Roman" panose="02020603050405020304" pitchFamily="18" charset="0"/>
                <a:cs typeface="Times New Roman" panose="02020603050405020304" pitchFamily="18" charset="0"/>
              </a:rPr>
              <a:t>Approval can be based on a credit score and no first-year tax returns are required </a:t>
            </a:r>
          </a:p>
          <a:p>
            <a:r>
              <a:rPr lang="en-US" sz="1800" dirty="0">
                <a:latin typeface="Times New Roman" panose="02020603050405020304" pitchFamily="18" charset="0"/>
                <a:cs typeface="Times New Roman" panose="02020603050405020304" pitchFamily="18" charset="0"/>
              </a:rPr>
              <a:t>Borrowers do not have to prove they could not get credit elsewhere</a:t>
            </a:r>
          </a:p>
          <a:p>
            <a:pPr fontAlgn="base">
              <a:lnSpc>
                <a:spcPct val="90000"/>
              </a:lnSpc>
            </a:pPr>
            <a:r>
              <a:rPr lang="en-US" sz="1800" dirty="0">
                <a:latin typeface="Times New Roman" panose="02020603050405020304" pitchFamily="18" charset="0"/>
                <a:cs typeface="Times New Roman" panose="02020603050405020304" pitchFamily="18" charset="0"/>
              </a:rPr>
              <a:t>No collateral is required for loans of $25,000 or less. For loans of more than $25,000, general security interest in business assets will be used for collateral instead of real estate </a:t>
            </a:r>
          </a:p>
          <a:p>
            <a:pPr fontAlgn="base">
              <a:lnSpc>
                <a:spcPct val="90000"/>
              </a:lnSpc>
            </a:pPr>
            <a:r>
              <a:rPr lang="en-US" sz="1800" dirty="0">
                <a:latin typeface="Times New Roman" panose="02020603050405020304" pitchFamily="18" charset="0"/>
                <a:cs typeface="Times New Roman" panose="02020603050405020304" pitchFamily="18" charset="0"/>
              </a:rPr>
              <a:t>The borrowers must allow the SBA to review its tax records</a:t>
            </a:r>
          </a:p>
          <a:p>
            <a:endParaRPr lang="en-US" sz="1600" dirty="0"/>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76E67486-4B92-4494-B3A0-30D3613E530F}"/>
              </a:ext>
            </a:extLst>
          </p:cNvPr>
          <p:cNvSpPr>
            <a:spLocks noGrp="1"/>
          </p:cNvSpPr>
          <p:nvPr>
            <p:ph sz="half" idx="2"/>
          </p:nvPr>
        </p:nvSpPr>
        <p:spPr/>
        <p:txBody>
          <a:bodyPr>
            <a:normAutofit/>
          </a:bodyPr>
          <a:lstStyle/>
          <a:p>
            <a:pPr marL="0" indent="0" fontAlgn="base">
              <a:lnSpc>
                <a:spcPct val="90000"/>
              </a:lnSpc>
              <a:buNone/>
            </a:pPr>
            <a:r>
              <a:rPr lang="en-US" sz="1600" b="1" i="1" dirty="0">
                <a:latin typeface="Times New Roman" panose="02020603050405020304" pitchFamily="18" charset="0"/>
                <a:cs typeface="Times New Roman" panose="02020603050405020304" pitchFamily="18" charset="0"/>
              </a:rPr>
              <a:t>How can I access an EMERGENCY GRANT? </a:t>
            </a:r>
          </a:p>
          <a:p>
            <a:pPr marL="0" indent="0" fontAlgn="base">
              <a:lnSpc>
                <a:spcPct val="90000"/>
              </a:lnSpc>
              <a:buNone/>
            </a:pPr>
            <a:endParaRPr lang="en-US" sz="1600"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1600" dirty="0">
                <a:latin typeface="Times New Roman" panose="02020603050405020304" pitchFamily="18" charset="0"/>
                <a:cs typeface="Times New Roman" panose="02020603050405020304" pitchFamily="18" charset="0"/>
              </a:rPr>
              <a:t>• Eligible applicants for an EIDL loan can receive an emergency grant of up to $10,000 within three days of application (through Dec. 31) </a:t>
            </a:r>
          </a:p>
          <a:p>
            <a:pPr marL="0" indent="0" fontAlgn="base">
              <a:lnSpc>
                <a:spcPct val="90000"/>
              </a:lnSpc>
              <a:buNone/>
            </a:pPr>
            <a:r>
              <a:rPr lang="en-US" sz="1600" dirty="0">
                <a:latin typeface="Times New Roman" panose="02020603050405020304" pitchFamily="18" charset="0"/>
                <a:cs typeface="Times New Roman" panose="02020603050405020304" pitchFamily="18" charset="0"/>
              </a:rPr>
              <a:t>• There is no obligation to repay the emergency grant, and it is not necessary to have an approved EIDL loan to receive the grant. </a:t>
            </a:r>
          </a:p>
          <a:p>
            <a:pPr marL="0" indent="0" fontAlgn="base">
              <a:lnSpc>
                <a:spcPct val="90000"/>
              </a:lnSpc>
              <a:buNone/>
            </a:pPr>
            <a:endParaRPr lang="en-US" sz="1600"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1600" dirty="0">
                <a:latin typeface="Times New Roman" panose="02020603050405020304" pitchFamily="18" charset="0"/>
                <a:cs typeface="Times New Roman" panose="02020603050405020304" pitchFamily="18" charset="0"/>
              </a:rPr>
              <a:t>However, if you are able to secure a PPP loan, the $10,000 grant will be subtracted from the forgiveness amount </a:t>
            </a:r>
          </a:p>
          <a:p>
            <a:pPr marL="0" indent="0" fontAlgn="base">
              <a:lnSpc>
                <a:spcPct val="90000"/>
              </a:lnSpc>
              <a:buNone/>
            </a:pPr>
            <a:endParaRPr lang="en-US" sz="1600"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1600" dirty="0">
                <a:latin typeface="Times New Roman" panose="02020603050405020304" pitchFamily="18" charset="0"/>
                <a:cs typeface="Times New Roman" panose="02020603050405020304" pitchFamily="18" charset="0"/>
              </a:rPr>
              <a:t>NOTE: The Paycheck Protection Program (PPP) created by the CARES Act prohibits borrowers from taking out two loans for the same purpose. For more information on PPP loans, visit uschamber.com/</a:t>
            </a:r>
            <a:r>
              <a:rPr lang="en-US" sz="1600" dirty="0" err="1">
                <a:latin typeface="Times New Roman" panose="02020603050405020304" pitchFamily="18" charset="0"/>
                <a:cs typeface="Times New Roman" panose="02020603050405020304" pitchFamily="18" charset="0"/>
              </a:rPr>
              <a:t>sbloans</a:t>
            </a:r>
            <a:r>
              <a:rPr lang="en-US" sz="1600" dirty="0">
                <a:latin typeface="Times New Roman" panose="02020603050405020304" pitchFamily="18" charset="0"/>
                <a:cs typeface="Times New Roman" panose="02020603050405020304" pitchFamily="18" charset="0"/>
              </a:rPr>
              <a:t> </a:t>
            </a:r>
          </a:p>
          <a:p>
            <a:pPr marL="0" indent="0" fontAlgn="base">
              <a:lnSpc>
                <a:spcPct val="90000"/>
              </a:lnSpc>
              <a:buNone/>
            </a:pPr>
            <a:endParaRPr lang="en-US" sz="1600"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1600" dirty="0">
                <a:latin typeface="Times New Roman" panose="02020603050405020304" pitchFamily="18" charset="0"/>
                <a:cs typeface="Times New Roman" panose="02020603050405020304" pitchFamily="18" charset="0"/>
              </a:rPr>
              <a:t>How do I APPLY? Apply online at SBA.gov/disaster</a:t>
            </a:r>
          </a:p>
        </p:txBody>
      </p:sp>
      <p:sp>
        <p:nvSpPr>
          <p:cNvPr id="6" name="TextBox 5">
            <a:extLst>
              <a:ext uri="{FF2B5EF4-FFF2-40B4-BE49-F238E27FC236}">
                <a16:creationId xmlns:a16="http://schemas.microsoft.com/office/drawing/2014/main" id="{95E7513A-9947-4A54-9DAE-875EB223AE7B}"/>
              </a:ext>
            </a:extLst>
          </p:cNvPr>
          <p:cNvSpPr txBox="1"/>
          <p:nvPr/>
        </p:nvSpPr>
        <p:spPr>
          <a:xfrm>
            <a:off x="9274697" y="6241223"/>
            <a:ext cx="2307703" cy="400110"/>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US CHAMBER OF COMMERCE</a:t>
            </a:r>
          </a:p>
        </p:txBody>
      </p:sp>
    </p:spTree>
    <p:extLst>
      <p:ext uri="{BB962C8B-B14F-4D97-AF65-F5344CB8AC3E}">
        <p14:creationId xmlns:p14="http://schemas.microsoft.com/office/powerpoint/2010/main" val="3231104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424874" y="1939636"/>
            <a:ext cx="11194472" cy="4729018"/>
          </a:xfrm>
        </p:spPr>
        <p:txBody>
          <a:bodyPr>
            <a:normAutofit fontScale="47500" lnSpcReduction="20000"/>
          </a:bodyPr>
          <a:lstStyle/>
          <a:p>
            <a:pPr lvl="0"/>
            <a:r>
              <a:rPr lang="en-US" sz="5400" u="sng" dirty="0">
                <a:latin typeface="Times New Roman" panose="02020603050405020304" pitchFamily="18" charset="0"/>
                <a:cs typeface="Times New Roman" panose="02020603050405020304" pitchFamily="18" charset="0"/>
              </a:rPr>
              <a:t>Economic Injury Disaster Loans  (EIDL) - FAQs</a:t>
            </a:r>
          </a:p>
          <a:p>
            <a:pPr fontAlgn="base">
              <a:lnSpc>
                <a:spcPct val="90000"/>
              </a:lnSpc>
            </a:pPr>
            <a:endParaRPr lang="en-US" sz="1300" dirty="0"/>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What factors are used to approve a borrower?</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Approval is based on the business’ credit score or an appropriate alternative method of determining the applicant’s ability to repay. Tax returns are not required.</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How Can The Loan Proceeds Be Used?</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The loan funds can be used to pay fixed debts, payroll, accounts payable and other operating expenses that could have been paid if the disaster had not occurred.</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Can Businesses Apply If They Have An Existing SBA Disaster Loan?</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A business with an existing SBA disaster loan can qualify for an EIDL, but the loans will not be consolidated.</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Can A Business Apply For Both A PPP Loan And An EIDL?</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A business can apply for both a PPP loan and an EIDL, and it can obtain both loans provided the proceeds from the two loans are not used for the same expenses. The EIDL is likely to be granted more quickly than a PPP loan. If the PPP loan is approved, it may be used to refinance the EIDL. Any advance EIDL payment will be subtracted from the PPP loan forgiveness amount.</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What Documentation Will Be Required For The EIDL?</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While a 2019 tax return is not required, a business must submit IRS Form 4506 T and a statement of liabilities along with the EIDL application forms.</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When Can A Business Apply For An EIDL?</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A business can and should begin the application process immediately. There is no obligation to accept the loan if you qualify.</a:t>
            </a:r>
          </a:p>
          <a:p>
            <a:pPr marL="285750" indent="-285750" algn="l" fontAlgn="base">
              <a:lnSpc>
                <a:spcPct val="90000"/>
              </a:lnSpc>
              <a:buFont typeface="Arial" panose="020B0604020202020204" pitchFamily="34" charset="0"/>
              <a:buChar char="•"/>
            </a:pPr>
            <a:endParaRPr lang="en-US" sz="2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2900" b="1" dirty="0">
                <a:latin typeface="Times New Roman" panose="02020603050405020304" pitchFamily="18" charset="0"/>
                <a:cs typeface="Times New Roman" panose="02020603050405020304" pitchFamily="18" charset="0"/>
              </a:rPr>
              <a:t>What If Circumstances Require An Increase In The EIDL Loan Amount?</a:t>
            </a:r>
            <a:br>
              <a:rPr lang="en-US" sz="2900" dirty="0">
                <a:latin typeface="Times New Roman" panose="02020603050405020304" pitchFamily="18" charset="0"/>
                <a:cs typeface="Times New Roman" panose="02020603050405020304" pitchFamily="18" charset="0"/>
              </a:rPr>
            </a:br>
            <a:r>
              <a:rPr lang="en-US" sz="2900" dirty="0">
                <a:latin typeface="Times New Roman" panose="02020603050405020304" pitchFamily="18" charset="0"/>
                <a:cs typeface="Times New Roman" panose="02020603050405020304" pitchFamily="18" charset="0"/>
              </a:rPr>
              <a:t>If the business determines the initial amount of the loan is insufficient due to changed circumstances, it can apply to increase the amount of the loan.</a:t>
            </a:r>
          </a:p>
          <a:p>
            <a:pPr algn="l"/>
            <a:endParaRPr lang="en-US" dirty="0"/>
          </a:p>
        </p:txBody>
      </p:sp>
    </p:spTree>
    <p:extLst>
      <p:ext uri="{BB962C8B-B14F-4D97-AF65-F5344CB8AC3E}">
        <p14:creationId xmlns:p14="http://schemas.microsoft.com/office/powerpoint/2010/main" val="1017702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9" y="1951892"/>
            <a:ext cx="11025554" cy="4615962"/>
          </a:xfrm>
        </p:spPr>
        <p:txBody>
          <a:bodyPr>
            <a:normAutofit/>
          </a:bodyPr>
          <a:lstStyle/>
          <a:p>
            <a:pPr fontAlgn="base">
              <a:lnSpc>
                <a:spcPct val="90000"/>
              </a:lnSpc>
            </a:pPr>
            <a:r>
              <a:rPr lang="en-US" sz="3200" u="sng" dirty="0">
                <a:latin typeface="Times New Roman" panose="02020603050405020304" pitchFamily="18" charset="0"/>
                <a:cs typeface="Times New Roman" panose="02020603050405020304" pitchFamily="18" charset="0"/>
              </a:rPr>
              <a:t>MAIN STREET LENDING PROGRAM - MSLP</a:t>
            </a:r>
          </a:p>
          <a:p>
            <a:pPr fontAlgn="base">
              <a:lnSpc>
                <a:spcPct val="90000"/>
              </a:lnSpc>
            </a:pPr>
            <a:endParaRPr lang="en-US" sz="3000" u="sng" dirty="0">
              <a:latin typeface="Times New Roman" panose="02020603050405020304" pitchFamily="18" charset="0"/>
              <a:cs typeface="Times New Roman" panose="02020603050405020304" pitchFamily="18" charset="0"/>
            </a:endParaRPr>
          </a:p>
          <a:p>
            <a:pPr algn="l" fontAlgn="base">
              <a:lnSpc>
                <a:spcPct val="90000"/>
              </a:lnSpc>
            </a:pPr>
            <a:r>
              <a:rPr lang="en-US" sz="1800" dirty="0"/>
              <a:t>As a result of the Coronavirus Aid, Relief &amp; Economic Security (CARES) Act, the Federal Reserve has created the Main Street Lending Program to provide a total of $600 billion in financing for small and medium-sized businesses.</a:t>
            </a: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fontAlgn="base">
              <a:lnSpc>
                <a:spcPct val="90000"/>
              </a:lnSpc>
            </a:pPr>
            <a:r>
              <a:rPr lang="en-US" sz="1800" dirty="0"/>
              <a:t>PUBLIC REPORTING As with other lending facilities, the Federal Reserve announced that it will follow extensive reporting procedures around the Main Street Lending Program by reporting on a monthly basis: Names and details of participants in each program Amounts borrowed and interest rate charged Overall costs, revenues, and fees for each facility</a:t>
            </a: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F7A7EB5-ADC3-43A1-8114-8FAFE17F8B94}"/>
              </a:ext>
            </a:extLst>
          </p:cNvPr>
          <p:cNvSpPr txBox="1"/>
          <p:nvPr/>
        </p:nvSpPr>
        <p:spPr>
          <a:xfrm>
            <a:off x="9727458" y="6167744"/>
            <a:ext cx="2307703" cy="400110"/>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US CHAMBER OF COMMERCE</a:t>
            </a:r>
          </a:p>
        </p:txBody>
      </p:sp>
    </p:spTree>
    <p:extLst>
      <p:ext uri="{BB962C8B-B14F-4D97-AF65-F5344CB8AC3E}">
        <p14:creationId xmlns:p14="http://schemas.microsoft.com/office/powerpoint/2010/main" val="3889068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21ED986-8AFE-426C-8E45-5F4A8B5FE695}"/>
              </a:ext>
            </a:extLst>
          </p:cNvPr>
          <p:cNvSpPr>
            <a:spLocks noGrp="1"/>
          </p:cNvSpPr>
          <p:nvPr>
            <p:ph type="title"/>
          </p:nvPr>
        </p:nvSpPr>
        <p:spPr/>
        <p:txBody>
          <a:bodyPr/>
          <a:lstStyle/>
          <a:p>
            <a:endParaRPr lang="en-US"/>
          </a:p>
        </p:txBody>
      </p:sp>
      <p:sp>
        <p:nvSpPr>
          <p:cNvPr id="6" name="Text Placeholder 5">
            <a:extLst>
              <a:ext uri="{FF2B5EF4-FFF2-40B4-BE49-F238E27FC236}">
                <a16:creationId xmlns:a16="http://schemas.microsoft.com/office/drawing/2014/main" id="{81430295-E5E4-4B71-BB8F-BD186D16ADA7}"/>
              </a:ext>
            </a:extLst>
          </p:cNvPr>
          <p:cNvSpPr>
            <a:spLocks noGrp="1"/>
          </p:cNvSpPr>
          <p:nvPr>
            <p:ph idx="1"/>
          </p:nvPr>
        </p:nvSpPr>
        <p:spPr/>
        <p:txBody>
          <a:bodyPr>
            <a:normAutofit/>
          </a:bodyPr>
          <a:lstStyle/>
          <a:p>
            <a:pPr algn="l" fontAlgn="base"/>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A8D42D7-B9FA-4647-969E-2F8C9EA6EC70}"/>
              </a:ext>
            </a:extLst>
          </p:cNvPr>
          <p:cNvSpPr txBox="1"/>
          <p:nvPr/>
        </p:nvSpPr>
        <p:spPr>
          <a:xfrm>
            <a:off x="10032258" y="6140497"/>
            <a:ext cx="2307703" cy="400110"/>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US CHAMBER OF COMMERCE</a:t>
            </a:r>
          </a:p>
        </p:txBody>
      </p:sp>
      <p:pic>
        <p:nvPicPr>
          <p:cNvPr id="2" name="Picture 1">
            <a:extLst>
              <a:ext uri="{FF2B5EF4-FFF2-40B4-BE49-F238E27FC236}">
                <a16:creationId xmlns:a16="http://schemas.microsoft.com/office/drawing/2014/main" id="{A35FDDA5-7C73-4E82-9EE5-134969EE5662}"/>
              </a:ext>
            </a:extLst>
          </p:cNvPr>
          <p:cNvPicPr>
            <a:picLocks noChangeAspect="1"/>
          </p:cNvPicPr>
          <p:nvPr/>
        </p:nvPicPr>
        <p:blipFill>
          <a:blip r:embed="rId2"/>
          <a:stretch>
            <a:fillRect/>
          </a:stretch>
        </p:blipFill>
        <p:spPr>
          <a:xfrm>
            <a:off x="1600482" y="945237"/>
            <a:ext cx="8442037" cy="5695950"/>
          </a:xfrm>
          <a:prstGeom prst="rect">
            <a:avLst/>
          </a:prstGeom>
        </p:spPr>
      </p:pic>
      <p:sp>
        <p:nvSpPr>
          <p:cNvPr id="5" name="TextBox 4">
            <a:extLst>
              <a:ext uri="{FF2B5EF4-FFF2-40B4-BE49-F238E27FC236}">
                <a16:creationId xmlns:a16="http://schemas.microsoft.com/office/drawing/2014/main" id="{5648AA53-AD30-46C5-AA7C-0C79830FE6A8}"/>
              </a:ext>
            </a:extLst>
          </p:cNvPr>
          <p:cNvSpPr txBox="1"/>
          <p:nvPr/>
        </p:nvSpPr>
        <p:spPr>
          <a:xfrm>
            <a:off x="1985817" y="83463"/>
            <a:ext cx="7640039" cy="861774"/>
          </a:xfrm>
          <a:prstGeom prst="rect">
            <a:avLst/>
          </a:prstGeom>
          <a:noFill/>
        </p:spPr>
        <p:txBody>
          <a:bodyPr wrap="square" rtlCol="0">
            <a:spAutoFit/>
          </a:bodyPr>
          <a:lstStyle/>
          <a:p>
            <a:pPr algn="ctr"/>
            <a:r>
              <a:rPr lang="en-US" sz="2500" dirty="0">
                <a:latin typeface="Times New Roman" panose="02020603050405020304" pitchFamily="18" charset="0"/>
                <a:cs typeface="Times New Roman" panose="02020603050405020304" pitchFamily="18" charset="0"/>
              </a:rPr>
              <a:t>MSLP - HOW MUCH CAN I BORROW &amp; WHAT ARE THE TERMS?</a:t>
            </a:r>
          </a:p>
        </p:txBody>
      </p:sp>
    </p:spTree>
    <p:extLst>
      <p:ext uri="{BB962C8B-B14F-4D97-AF65-F5344CB8AC3E}">
        <p14:creationId xmlns:p14="http://schemas.microsoft.com/office/powerpoint/2010/main" val="2911118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3878409-0BE3-444C-B776-A07E1D946AF7}"/>
              </a:ext>
            </a:extLst>
          </p:cNvPr>
          <p:cNvSpPr>
            <a:spLocks noGrp="1"/>
          </p:cNvSpPr>
          <p:nvPr>
            <p:ph type="title"/>
          </p:nvPr>
        </p:nvSpPr>
        <p:spPr/>
        <p:txBody>
          <a:bodyPr/>
          <a:lstStyle/>
          <a:p>
            <a:br>
              <a:rPr lang="en-US" u="sng" dirty="0">
                <a:latin typeface="Times New Roman" panose="02020603050405020304" pitchFamily="18" charset="0"/>
                <a:cs typeface="Times New Roman" panose="02020603050405020304" pitchFamily="18" charset="0"/>
              </a:rPr>
            </a:br>
            <a:r>
              <a:rPr lang="en-US" sz="4000" u="sng" dirty="0">
                <a:latin typeface="Times New Roman" panose="02020603050405020304" pitchFamily="18" charset="0"/>
                <a:cs typeface="Times New Roman" panose="02020603050405020304" pitchFamily="18" charset="0"/>
              </a:rPr>
              <a:t>MAIN STREET LENDING PROGRAM – MSLP </a:t>
            </a:r>
            <a:br>
              <a:rPr lang="en-US" u="sng" dirty="0">
                <a:latin typeface="Times New Roman" panose="02020603050405020304" pitchFamily="18" charset="0"/>
                <a:cs typeface="Times New Roman" panose="02020603050405020304" pitchFamily="18" charset="0"/>
              </a:rPr>
            </a:br>
            <a:endParaRPr lang="en-US" dirty="0"/>
          </a:p>
        </p:txBody>
      </p:sp>
      <p:sp>
        <p:nvSpPr>
          <p:cNvPr id="9" name="Content Placeholder 8">
            <a:extLst>
              <a:ext uri="{FF2B5EF4-FFF2-40B4-BE49-F238E27FC236}">
                <a16:creationId xmlns:a16="http://schemas.microsoft.com/office/drawing/2014/main" id="{7C272429-03B5-48F7-A21C-AB982132AA7E}"/>
              </a:ext>
            </a:extLst>
          </p:cNvPr>
          <p:cNvSpPr>
            <a:spLocks noGrp="1"/>
          </p:cNvSpPr>
          <p:nvPr>
            <p:ph sz="quarter" idx="13"/>
          </p:nvPr>
        </p:nvSpPr>
        <p:spPr/>
        <p:txBody>
          <a:bodyPr>
            <a:normAutofit fontScale="62500" lnSpcReduction="20000"/>
          </a:bodyPr>
          <a:lstStyle/>
          <a:p>
            <a:pPr fontAlgn="base">
              <a:lnSpc>
                <a:spcPct val="90000"/>
              </a:lnSpc>
            </a:pPr>
            <a:endParaRPr lang="en-US" sz="4000" u="sng"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3200" i="1" dirty="0">
                <a:latin typeface="Times New Roman" panose="02020603050405020304" pitchFamily="18" charset="0"/>
                <a:cs typeface="Times New Roman" panose="02020603050405020304" pitchFamily="18" charset="0"/>
              </a:rPr>
              <a:t>Am I ELIGIBLE?</a:t>
            </a:r>
          </a:p>
          <a:p>
            <a:pPr marL="0" indent="0" fontAlgn="base">
              <a:lnSpc>
                <a:spcPct val="90000"/>
              </a:lnSpc>
              <a:buNone/>
            </a:pPr>
            <a:endParaRPr lang="en-US" sz="3200" dirty="0">
              <a:latin typeface="Times New Roman" panose="02020603050405020304" pitchFamily="18" charset="0"/>
              <a:cs typeface="Times New Roman" panose="02020603050405020304" pitchFamily="18" charset="0"/>
            </a:endParaRPr>
          </a:p>
          <a:p>
            <a:pPr marL="0" indent="0" fontAlgn="base">
              <a:lnSpc>
                <a:spcPct val="90000"/>
              </a:lnSpc>
              <a:buNone/>
            </a:pPr>
            <a:r>
              <a:rPr lang="en-US" sz="3200" i="1" dirty="0">
                <a:latin typeface="Times New Roman" panose="02020603050405020304" pitchFamily="18" charset="0"/>
                <a:cs typeface="Times New Roman" panose="02020603050405020304" pitchFamily="18" charset="0"/>
              </a:rPr>
              <a:t>In order to be eligible for a Main Street Lending Program loan, a business must: </a:t>
            </a:r>
          </a:p>
          <a:p>
            <a:pPr fontAlgn="base">
              <a:lnSpc>
                <a:spcPct val="90000"/>
              </a:lnSpc>
            </a:pPr>
            <a:r>
              <a:rPr lang="en-US" dirty="0"/>
              <a:t>Have been established before March 13, 2020 </a:t>
            </a:r>
          </a:p>
          <a:p>
            <a:pPr fontAlgn="base">
              <a:lnSpc>
                <a:spcPct val="90000"/>
              </a:lnSpc>
            </a:pPr>
            <a:endParaRPr lang="en-US" dirty="0"/>
          </a:p>
          <a:p>
            <a:pPr fontAlgn="base">
              <a:lnSpc>
                <a:spcPct val="90000"/>
              </a:lnSpc>
            </a:pPr>
            <a:r>
              <a:rPr lang="en-US" dirty="0"/>
              <a:t>Not be an ineligible business according to Small Business Administration (SBA) regulations </a:t>
            </a:r>
          </a:p>
          <a:p>
            <a:pPr fontAlgn="base">
              <a:lnSpc>
                <a:spcPct val="90000"/>
              </a:lnSpc>
            </a:pPr>
            <a:endParaRPr lang="en-US" dirty="0"/>
          </a:p>
          <a:p>
            <a:pPr fontAlgn="base">
              <a:lnSpc>
                <a:spcPct val="90000"/>
              </a:lnSpc>
            </a:pPr>
            <a:r>
              <a:rPr lang="en-US" dirty="0"/>
              <a:t>Have no more than 15,000 employees or 2019 annual revenues of no more than $5 billion </a:t>
            </a:r>
          </a:p>
          <a:p>
            <a:pPr fontAlgn="base">
              <a:lnSpc>
                <a:spcPct val="90000"/>
              </a:lnSpc>
            </a:pPr>
            <a:endParaRPr lang="en-US" dirty="0"/>
          </a:p>
          <a:p>
            <a:pPr fontAlgn="base">
              <a:lnSpc>
                <a:spcPct val="90000"/>
              </a:lnSpc>
            </a:pPr>
            <a:r>
              <a:rPr lang="en-US" dirty="0"/>
              <a:t>The SBA’s affiliation rules apply in determining the employee and revenue count </a:t>
            </a:r>
          </a:p>
          <a:p>
            <a:pPr fontAlgn="base">
              <a:lnSpc>
                <a:spcPct val="90000"/>
              </a:lnSpc>
            </a:pPr>
            <a:r>
              <a:rPr lang="en-US" dirty="0"/>
              <a:t>In counting employees, the Main Street Lending Program advises businesses to refer to SBA regulations by counting all full-time, </a:t>
            </a:r>
            <a:r>
              <a:rPr lang="en-US" dirty="0" err="1"/>
              <a:t>parttime</a:t>
            </a:r>
            <a:r>
              <a:rPr lang="en-US" dirty="0"/>
              <a:t>, seasonal, or otherwise employed persons, excluding volunteers and independent contractors </a:t>
            </a:r>
          </a:p>
          <a:p>
            <a:endParaRPr lang="en-US" dirty="0"/>
          </a:p>
        </p:txBody>
      </p:sp>
      <p:sp>
        <p:nvSpPr>
          <p:cNvPr id="5" name="Text Placeholder 4">
            <a:extLst>
              <a:ext uri="{FF2B5EF4-FFF2-40B4-BE49-F238E27FC236}">
                <a16:creationId xmlns:a16="http://schemas.microsoft.com/office/drawing/2014/main" id="{76E67486-4B92-4494-B3A0-30D3613E530F}"/>
              </a:ext>
            </a:extLst>
          </p:cNvPr>
          <p:cNvSpPr>
            <a:spLocks noGrp="1"/>
          </p:cNvSpPr>
          <p:nvPr>
            <p:ph sz="half" idx="2"/>
          </p:nvPr>
        </p:nvSpPr>
        <p:spPr/>
        <p:txBody>
          <a:bodyPr>
            <a:normAutofit/>
          </a:bodyPr>
          <a:lstStyle/>
          <a:p>
            <a:pPr fontAlgn="base">
              <a:lnSpc>
                <a:spcPct val="90000"/>
              </a:lnSpc>
            </a:pPr>
            <a:endParaRPr lang="en-US" sz="1800" dirty="0"/>
          </a:p>
          <a:p>
            <a:pPr fontAlgn="base">
              <a:lnSpc>
                <a:spcPct val="90000"/>
              </a:lnSpc>
            </a:pPr>
            <a:r>
              <a:rPr lang="en-US" sz="1800" dirty="0"/>
              <a:t>Have been created or organized in the U.S. with significant operations in and a majority of its employees based in the U.S. </a:t>
            </a:r>
          </a:p>
          <a:p>
            <a:pPr fontAlgn="base">
              <a:lnSpc>
                <a:spcPct val="90000"/>
              </a:lnSpc>
            </a:pPr>
            <a:r>
              <a:rPr lang="en-US" sz="1800" dirty="0"/>
              <a:t>Not also participate in one of the other Main Street loan facilities, as well as the Primary Market Corporate Credit Facility </a:t>
            </a:r>
          </a:p>
          <a:p>
            <a:pPr fontAlgn="base">
              <a:lnSpc>
                <a:spcPct val="90000"/>
              </a:lnSpc>
            </a:pPr>
            <a:r>
              <a:rPr lang="en-US" sz="1800" dirty="0"/>
              <a:t>Note: Businesses that received support through the SBA Paycheck Protection Program (PPP) are eligible to receive a Main Street loan </a:t>
            </a:r>
          </a:p>
          <a:p>
            <a:pPr fontAlgn="base">
              <a:lnSpc>
                <a:spcPct val="90000"/>
              </a:lnSpc>
            </a:pPr>
            <a:r>
              <a:rPr lang="en-US" sz="1800" dirty="0"/>
              <a:t>Not have received specific support pursuant to the CARES Act (Subtitle A of Title IV for air carriers, air cargo, and businesses critical to national security) All of the above criteria must be met in order to be eligible. See “Additional Borrower Criteria” section for more information </a:t>
            </a: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F971480-E425-40C5-BEB7-96CB2DA4680A}"/>
              </a:ext>
            </a:extLst>
          </p:cNvPr>
          <p:cNvSpPr txBox="1"/>
          <p:nvPr/>
        </p:nvSpPr>
        <p:spPr>
          <a:xfrm>
            <a:off x="6834909" y="6309297"/>
            <a:ext cx="4647170" cy="369332"/>
          </a:xfrm>
          <a:prstGeom prst="rect">
            <a:avLst/>
          </a:prstGeom>
          <a:noFill/>
        </p:spPr>
        <p:txBody>
          <a:bodyPr wrap="none" rtlCol="0">
            <a:spAutoFit/>
          </a:bodyPr>
          <a:lstStyle/>
          <a:p>
            <a:r>
              <a:rPr lang="en-US" dirty="0">
                <a:solidFill>
                  <a:schemeClr val="bg1">
                    <a:lumMod val="50000"/>
                  </a:schemeClr>
                </a:solidFill>
              </a:rPr>
              <a:t>SOURCE: US CHAMBER OF COMMERCE </a:t>
            </a:r>
          </a:p>
        </p:txBody>
      </p:sp>
    </p:spTree>
    <p:extLst>
      <p:ext uri="{BB962C8B-B14F-4D97-AF65-F5344CB8AC3E}">
        <p14:creationId xmlns:p14="http://schemas.microsoft.com/office/powerpoint/2010/main" val="393681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9" y="1951892"/>
            <a:ext cx="11025554" cy="4615962"/>
          </a:xfrm>
        </p:spPr>
        <p:txBody>
          <a:bodyPr>
            <a:normAutofit/>
          </a:bodyPr>
          <a:lstStyle/>
          <a:p>
            <a:pPr fontAlgn="base">
              <a:lnSpc>
                <a:spcPct val="90000"/>
              </a:lnSpc>
            </a:pPr>
            <a:r>
              <a:rPr lang="en-US" sz="3200" u="sng" dirty="0">
                <a:latin typeface="Times New Roman" panose="02020603050405020304" pitchFamily="18" charset="0"/>
                <a:cs typeface="Times New Roman" panose="02020603050405020304" pitchFamily="18" charset="0"/>
              </a:rPr>
              <a:t>MAIN STREET LENDING PROGRAM - MSLP</a:t>
            </a:r>
          </a:p>
          <a:p>
            <a:pPr fontAlgn="base">
              <a:lnSpc>
                <a:spcPct val="90000"/>
              </a:lnSpc>
            </a:pPr>
            <a:endParaRPr lang="en-US" sz="3000" u="sng" dirty="0">
              <a:latin typeface="Times New Roman" panose="02020603050405020304" pitchFamily="18" charset="0"/>
              <a:cs typeface="Times New Roman" panose="02020603050405020304" pitchFamily="18" charset="0"/>
            </a:endParaRPr>
          </a:p>
          <a:p>
            <a:pPr algn="l" fontAlgn="base">
              <a:lnSpc>
                <a:spcPct val="90000"/>
              </a:lnSpc>
            </a:pPr>
            <a:r>
              <a:rPr lang="en-US" sz="1800" dirty="0"/>
              <a:t>How Do I APPLY? </a:t>
            </a:r>
          </a:p>
          <a:p>
            <a:pPr algn="l" fontAlgn="base">
              <a:lnSpc>
                <a:spcPct val="90000"/>
              </a:lnSpc>
            </a:pPr>
            <a:endParaRPr lang="en-US" sz="1800" dirty="0"/>
          </a:p>
          <a:p>
            <a:pPr algn="l" fontAlgn="base">
              <a:lnSpc>
                <a:spcPct val="90000"/>
              </a:lnSpc>
            </a:pPr>
            <a:r>
              <a:rPr lang="en-US" sz="1800" dirty="0"/>
              <a:t>Eligible borrowers must submit an application and other documentation required by an eligible lender. Borrowers should contact lenders for more information on whether the lender plans to participate in the program and for more information on the application process. Additional information about the application process will be announced in the future. Eligible lenders are U.S. federally-insured depository institutions (including banks, savings associations, and credit unions) as well as any U.S. branch or affiliate of a foreign bank. Nonbank financial institutions are not considered eligible lenders at this time, although the Federal Reserve is considering options to expand this list in the future</a:t>
            </a: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951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17109</TotalTime>
  <Words>3267</Words>
  <Application>Microsoft Office PowerPoint</Application>
  <PresentationFormat>Widescreen</PresentationFormat>
  <Paragraphs>226</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Century Gothic</vt:lpstr>
      <vt:lpstr>Courier New</vt:lpstr>
      <vt:lpstr>Georgia</vt:lpstr>
      <vt:lpstr>Palatino Linotype</vt:lpstr>
      <vt:lpstr>Times New Roman</vt:lpstr>
      <vt:lpstr>Company background presentation</vt:lpstr>
      <vt:lpstr>                   COVID19 Financial Resource Update Webinar      </vt:lpstr>
      <vt:lpstr>DISCLAIMER</vt:lpstr>
      <vt:lpstr>AGENDA</vt:lpstr>
      <vt:lpstr>Economic Injury Disaster Loans  (EIDL)  </vt:lpstr>
      <vt:lpstr>PowerPoint Presentation</vt:lpstr>
      <vt:lpstr>PowerPoint Presentation</vt:lpstr>
      <vt:lpstr>PowerPoint Presentation</vt:lpstr>
      <vt:lpstr> MAIN STREET LENDING PROGRAM – MSLP  </vt:lpstr>
      <vt:lpstr>PowerPoint Presentation</vt:lpstr>
      <vt:lpstr> MAIN STREET LENDING PROGRAM – MSLP  </vt:lpstr>
      <vt:lpstr>PowerPoint Presentation</vt:lpstr>
      <vt:lpstr>PowerPoint Presentation</vt:lpstr>
      <vt:lpstr>   Overview - Paycheck Protection Program </vt:lpstr>
      <vt:lpstr>PowerPoint Presentation</vt:lpstr>
      <vt:lpstr>PowerPoint Presentation</vt:lpstr>
      <vt:lpstr>Salary @ 75%  Calculation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Relief – Federal Lending Programs</dc:title>
  <dc:creator>Kristen McCabe</dc:creator>
  <cp:lastModifiedBy>Lauren Contino</cp:lastModifiedBy>
  <cp:revision>97</cp:revision>
  <cp:lastPrinted>2020-06-22T15:56:37Z</cp:lastPrinted>
  <dcterms:created xsi:type="dcterms:W3CDTF">2020-04-28T03:35:00Z</dcterms:created>
  <dcterms:modified xsi:type="dcterms:W3CDTF">2021-03-02T22:09:10Z</dcterms:modified>
</cp:coreProperties>
</file>